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8" r:id="rId5"/>
  </p:sldMasterIdLst>
  <p:notesMasterIdLst>
    <p:notesMasterId r:id="rId19"/>
  </p:notesMasterIdLst>
  <p:handoutMasterIdLst>
    <p:handoutMasterId r:id="rId20"/>
  </p:handoutMasterIdLst>
  <p:sldIdLst>
    <p:sldId id="256" r:id="rId6"/>
    <p:sldId id="262" r:id="rId7"/>
    <p:sldId id="260" r:id="rId8"/>
    <p:sldId id="263" r:id="rId9"/>
    <p:sldId id="264" r:id="rId10"/>
    <p:sldId id="265" r:id="rId11"/>
    <p:sldId id="273" r:id="rId12"/>
    <p:sldId id="266" r:id="rId13"/>
    <p:sldId id="274" r:id="rId14"/>
    <p:sldId id="267" r:id="rId15"/>
    <p:sldId id="268" r:id="rId16"/>
    <p:sldId id="275" r:id="rId17"/>
    <p:sldId id="269"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D"/>
    <a:srgbClr val="DAFDFF"/>
    <a:srgbClr val="F37421"/>
    <a:srgbClr val="F8981D"/>
    <a:srgbClr val="279FCE"/>
    <a:srgbClr val="006595"/>
    <a:srgbClr val="279ECE"/>
    <a:srgbClr val="5C6F7A"/>
    <a:srgbClr val="CC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77963" autoAdjust="0"/>
  </p:normalViewPr>
  <p:slideViewPr>
    <p:cSldViewPr snapToGrid="0" snapToObjects="1">
      <p:cViewPr varScale="1">
        <p:scale>
          <a:sx n="56" d="100"/>
          <a:sy n="56" d="100"/>
        </p:scale>
        <p:origin x="18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5" d="100"/>
          <a:sy n="75" d="100"/>
        </p:scale>
        <p:origin x="372" y="-5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A311B84-9A85-4A57-B1E4-2BDA318C7079}" type="datetimeFigureOut">
              <a:rPr lang="en-US"/>
              <a:pPr>
                <a:defRPr/>
              </a:pPr>
              <a:t>7/26/2018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AB5EBA-6C52-4E51-A72A-9A6D6340E8A7}" type="slidenum">
              <a:rPr lang="en-US" altLang="en-US"/>
              <a:pPr>
                <a:defRPr/>
              </a:pPr>
              <a:t>‹#›</a:t>
            </a:fld>
            <a:endParaRPr lang="en-US" altLang="en-US"/>
          </a:p>
        </p:txBody>
      </p:sp>
    </p:spTree>
    <p:extLst>
      <p:ext uri="{BB962C8B-B14F-4D97-AF65-F5344CB8AC3E}">
        <p14:creationId xmlns:p14="http://schemas.microsoft.com/office/powerpoint/2010/main" val="3709995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650" tIns="45825" rIns="91650" bIns="45825"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650" tIns="45825" rIns="91650" bIns="45825" rtlCol="0"/>
          <a:lstStyle>
            <a:lvl1pPr algn="r" eaLnBrk="1" hangingPunct="1">
              <a:defRPr sz="1200">
                <a:latin typeface="Arial" charset="0"/>
              </a:defRPr>
            </a:lvl1pPr>
          </a:lstStyle>
          <a:p>
            <a:pPr>
              <a:defRPr/>
            </a:pPr>
            <a:fld id="{F4E3EF2F-F2F2-42F7-BA71-99956CBEA696}" type="datetimeFigureOut">
              <a:rPr lang="en-US"/>
              <a:pPr>
                <a:defRPr/>
              </a:pPr>
              <a:t>7/26/2018</a:t>
            </a:fld>
            <a:endParaRPr lang="en-US" dirty="0"/>
          </a:p>
        </p:txBody>
      </p:sp>
      <p:sp>
        <p:nvSpPr>
          <p:cNvPr id="4" name="Slide Image Placeholder 3"/>
          <p:cNvSpPr>
            <a:spLocks noGrp="1" noRot="1" noChangeAspect="1"/>
          </p:cNvSpPr>
          <p:nvPr>
            <p:ph type="sldImg" idx="2"/>
          </p:nvPr>
        </p:nvSpPr>
        <p:spPr>
          <a:xfrm>
            <a:off x="1143000" y="687388"/>
            <a:ext cx="4572000" cy="3429000"/>
          </a:xfrm>
          <a:prstGeom prst="rect">
            <a:avLst/>
          </a:prstGeom>
          <a:noFill/>
          <a:ln w="12700">
            <a:solidFill>
              <a:prstClr val="black"/>
            </a:solidFill>
          </a:ln>
        </p:spPr>
        <p:txBody>
          <a:bodyPr vert="horz" lIns="91650" tIns="45825" rIns="91650" bIns="45825" rtlCol="0" anchor="ctr"/>
          <a:lstStyle/>
          <a:p>
            <a:pPr lvl="0"/>
            <a:endParaRPr lang="en-US" noProof="0" dirty="0"/>
          </a:p>
        </p:txBody>
      </p:sp>
      <p:sp>
        <p:nvSpPr>
          <p:cNvPr id="5" name="Notes Placeholder 4"/>
          <p:cNvSpPr>
            <a:spLocks noGrp="1"/>
          </p:cNvSpPr>
          <p:nvPr>
            <p:ph type="body" sz="quarter" idx="3"/>
          </p:nvPr>
        </p:nvSpPr>
        <p:spPr>
          <a:xfrm>
            <a:off x="685800" y="4343400"/>
            <a:ext cx="5486400" cy="4113213"/>
          </a:xfrm>
          <a:prstGeom prst="rect">
            <a:avLst/>
          </a:prstGeom>
        </p:spPr>
        <p:txBody>
          <a:bodyPr vert="horz" lIns="91650" tIns="45825" rIns="91650" bIns="4582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6800"/>
            <a:ext cx="2971800" cy="455613"/>
          </a:xfrm>
          <a:prstGeom prst="rect">
            <a:avLst/>
          </a:prstGeom>
        </p:spPr>
        <p:txBody>
          <a:bodyPr vert="horz" lIns="91650" tIns="45825" rIns="91650" bIns="45825"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6800"/>
            <a:ext cx="2971800" cy="455613"/>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a:lvl1pPr>
          </a:lstStyle>
          <a:p>
            <a:pPr>
              <a:defRPr/>
            </a:pPr>
            <a:fld id="{653F0982-9D86-4896-BB41-D7AE5000ADE6}" type="slidenum">
              <a:rPr lang="en-US" altLang="en-US"/>
              <a:pPr>
                <a:defRPr/>
              </a:pPr>
              <a:t>‹#›</a:t>
            </a:fld>
            <a:endParaRPr lang="en-US" altLang="en-US"/>
          </a:p>
        </p:txBody>
      </p:sp>
    </p:spTree>
    <p:extLst>
      <p:ext uri="{BB962C8B-B14F-4D97-AF65-F5344CB8AC3E}">
        <p14:creationId xmlns:p14="http://schemas.microsoft.com/office/powerpoint/2010/main" val="1652635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xfrm>
            <a:off x="1588" y="4343400"/>
            <a:ext cx="685482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EF03B2-CCA3-4398-9B9E-63862EBFEAC2}"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357114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experience demonstrates that it is possible to integrate GBV and HIV/STI services.</a:t>
            </a:r>
          </a:p>
          <a:p>
            <a:r>
              <a:rPr lang="en-US" sz="1200" kern="1200" dirty="0">
                <a:solidFill>
                  <a:schemeClr val="tx1"/>
                </a:solidFill>
                <a:effectLst/>
                <a:latin typeface="+mn-lt"/>
                <a:ea typeface="+mn-ea"/>
                <a:cs typeface="+mn-cs"/>
              </a:rPr>
              <a:t>In this context, increasing the number of service points, providing integrated KP-friendly and comprehensive GBV services combined with community GBV awareness and referrals had a dramatic impact on the uptake of post-GBV care. GBV survivors now had alternative access to post-GBV care in the 5 health facilities that offered this integrated approach.</a:t>
            </a:r>
          </a:p>
          <a:p>
            <a:r>
              <a:rPr lang="en-US" sz="1200" kern="1200" dirty="0">
                <a:solidFill>
                  <a:schemeClr val="tx1"/>
                </a:solidFill>
                <a:effectLst/>
                <a:latin typeface="+mn-lt"/>
                <a:ea typeface="+mn-ea"/>
                <a:cs typeface="+mn-cs"/>
              </a:rPr>
              <a:t>However, integration is only one of the ways we can increase </a:t>
            </a:r>
            <a:r>
              <a:rPr lang="en-US" sz="1200" i="1" kern="1200" dirty="0">
                <a:solidFill>
                  <a:schemeClr val="tx1"/>
                </a:solidFill>
                <a:effectLst/>
                <a:latin typeface="+mn-lt"/>
                <a:ea typeface="+mn-ea"/>
                <a:cs typeface="+mn-cs"/>
              </a:rPr>
              <a:t>access </a:t>
            </a:r>
            <a:r>
              <a:rPr lang="en-US" sz="1200" kern="1200" dirty="0">
                <a:solidFill>
                  <a:schemeClr val="tx1"/>
                </a:solidFill>
                <a:effectLst/>
                <a:latin typeface="+mn-lt"/>
                <a:ea typeface="+mn-ea"/>
                <a:cs typeface="+mn-cs"/>
              </a:rPr>
              <a:t>to GBV services.</a:t>
            </a:r>
          </a:p>
          <a:p>
            <a:r>
              <a:rPr lang="en-US" sz="1200" kern="1200" dirty="0">
                <a:solidFill>
                  <a:schemeClr val="tx1"/>
                </a:solidFill>
                <a:effectLst/>
                <a:latin typeface="+mn-lt"/>
                <a:ea typeface="+mn-ea"/>
                <a:cs typeface="+mn-cs"/>
              </a:rPr>
              <a:t>We note that proactive screening alone is insufficient for identifying GBV cases.</a:t>
            </a:r>
          </a:p>
          <a:p>
            <a:r>
              <a:rPr lang="en-US" sz="1200" kern="1200" dirty="0">
                <a:solidFill>
                  <a:schemeClr val="tx1"/>
                </a:solidFill>
                <a:effectLst/>
                <a:latin typeface="+mn-lt"/>
                <a:ea typeface="+mn-ea"/>
                <a:cs typeface="+mn-cs"/>
              </a:rPr>
              <a:t>Because multiple factors affect disclosure among GBV survivors, a combination of approaches is required. </a:t>
            </a:r>
          </a:p>
          <a:p>
            <a:r>
              <a:rPr lang="en-US" sz="1200" kern="1200" dirty="0">
                <a:solidFill>
                  <a:schemeClr val="tx1"/>
                </a:solidFill>
                <a:effectLst/>
                <a:latin typeface="+mn-lt"/>
                <a:ea typeface="+mn-ea"/>
                <a:cs typeface="+mn-cs"/>
              </a:rPr>
              <a:t>The approaches that worked in our case were:</a:t>
            </a:r>
          </a:p>
          <a:p>
            <a:pPr lvl="0"/>
            <a:r>
              <a:rPr lang="en-US" sz="1200" kern="1200" dirty="0">
                <a:solidFill>
                  <a:schemeClr val="tx1"/>
                </a:solidFill>
                <a:effectLst/>
                <a:latin typeface="+mn-lt"/>
                <a:ea typeface="+mn-ea"/>
                <a:cs typeface="+mn-cs"/>
              </a:rPr>
              <a:t>Integrating GBV services into our peer outreach program for KPs, and  </a:t>
            </a:r>
          </a:p>
          <a:p>
            <a:pPr lvl="0"/>
            <a:r>
              <a:rPr lang="en-US" sz="1200" kern="1200" dirty="0">
                <a:solidFill>
                  <a:schemeClr val="tx1"/>
                </a:solidFill>
                <a:effectLst/>
                <a:latin typeface="+mn-lt"/>
                <a:ea typeface="+mn-ea"/>
                <a:cs typeface="+mn-cs"/>
              </a:rPr>
              <a:t>Integrating the clinical component into HIV testing, STI management and HIV care and treatment. </a:t>
            </a:r>
          </a:p>
          <a:p>
            <a:endParaRPr lang="en-US" dirty="0"/>
          </a:p>
        </p:txBody>
      </p:sp>
      <p:sp>
        <p:nvSpPr>
          <p:cNvPr id="4" name="Slide Number Placeholder 3"/>
          <p:cNvSpPr>
            <a:spLocks noGrp="1"/>
          </p:cNvSpPr>
          <p:nvPr>
            <p:ph type="sldNum" sz="quarter" idx="10"/>
          </p:nvPr>
        </p:nvSpPr>
        <p:spPr/>
        <p:txBody>
          <a:bodyPr/>
          <a:lstStyle/>
          <a:p>
            <a:pPr>
              <a:defRPr/>
            </a:pPr>
            <a:fld id="{653F0982-9D86-4896-BB41-D7AE5000ADE6}" type="slidenum">
              <a:rPr lang="en-US" altLang="en-US" smtClean="0"/>
              <a:pPr>
                <a:defRPr/>
              </a:pPr>
              <a:t>10</a:t>
            </a:fld>
            <a:endParaRPr lang="en-US" altLang="en-US"/>
          </a:p>
        </p:txBody>
      </p:sp>
    </p:spTree>
    <p:extLst>
      <p:ext uri="{BB962C8B-B14F-4D97-AF65-F5344CB8AC3E}">
        <p14:creationId xmlns:p14="http://schemas.microsoft.com/office/powerpoint/2010/main" val="135715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5 health facilities that were involved in this initial phase of integration are benefitting from some level human resource support from the project. </a:t>
            </a:r>
          </a:p>
          <a:p>
            <a:r>
              <a:rPr lang="en-US" sz="1200" kern="1200" dirty="0">
                <a:solidFill>
                  <a:schemeClr val="tx1"/>
                </a:solidFill>
                <a:effectLst/>
                <a:latin typeface="+mn-lt"/>
                <a:ea typeface="+mn-ea"/>
                <a:cs typeface="+mn-cs"/>
              </a:rPr>
              <a:t>FHI 360 is now working with the provincial government to scale this approach to other health facilities that do not have human resource support. Initial experience with 3 of such health facilities also shows promising results.</a:t>
            </a:r>
          </a:p>
          <a:p>
            <a:r>
              <a:rPr lang="en-US" sz="1200" kern="1200" dirty="0">
                <a:solidFill>
                  <a:schemeClr val="tx1"/>
                </a:solidFill>
                <a:effectLst/>
                <a:latin typeface="+mn-lt"/>
                <a:ea typeface="+mn-ea"/>
                <a:cs typeface="+mn-cs"/>
              </a:rPr>
              <a:t>Low GBV case finding from routine screening merits scientific enquiry to better understand factors affecting disclosure. Anecdotal data suggest an interplay of multiple social-cultural factors. Understanding these factors will be helpful in designing appropriate interventions that can improve screening outcomes.</a:t>
            </a:r>
          </a:p>
          <a:p>
            <a:r>
              <a:rPr lang="en-US" sz="1200" kern="1200" dirty="0">
                <a:solidFill>
                  <a:schemeClr val="tx1"/>
                </a:solidFill>
                <a:effectLst/>
                <a:latin typeface="+mn-lt"/>
                <a:ea typeface="+mn-ea"/>
                <a:cs typeface="+mn-cs"/>
              </a:rPr>
              <a:t>Understanding these factors will also help us determine if a single or a less multi-faceted approach would improve identification and service uptake and hence be more cost efficient.</a:t>
            </a:r>
          </a:p>
          <a:p>
            <a:endParaRPr lang="en-US" dirty="0"/>
          </a:p>
          <a:p>
            <a:r>
              <a:rPr lang="en-US" dirty="0"/>
              <a:t>Low GBV</a:t>
            </a:r>
            <a:r>
              <a:rPr lang="en-US" baseline="0" dirty="0"/>
              <a:t> </a:t>
            </a:r>
            <a:r>
              <a:rPr lang="en-US" dirty="0"/>
              <a:t>case finding from routine screening merits </a:t>
            </a:r>
            <a:r>
              <a:rPr lang="en-US" baseline="0" dirty="0"/>
              <a:t>scientific enquiry to better understand factors affecting disclosure. Anecdotal data suggest an interplay of multiple social-cultural factors. Understanding these factors will be helpful in designing appropriate interventions that can improve screening outcomes.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Understanding these factors will also help us determine if a single or a less multi-faceted approach would improve identification and service uptake and hence be more cost efficient.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53F0982-9D86-4896-BB41-D7AE5000ADE6}" type="slidenum">
              <a:rPr lang="en-US" altLang="en-US" smtClean="0"/>
              <a:pPr>
                <a:defRPr/>
              </a:pPr>
              <a:t>11</a:t>
            </a:fld>
            <a:endParaRPr lang="en-US" altLang="en-US"/>
          </a:p>
        </p:txBody>
      </p:sp>
    </p:spTree>
    <p:extLst>
      <p:ext uri="{BB962C8B-B14F-4D97-AF65-F5344CB8AC3E}">
        <p14:creationId xmlns:p14="http://schemas.microsoft.com/office/powerpoint/2010/main" val="71104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acknowledge the support of PEPFAR through USAID, and the partnership with the Papua New Guinea National AIDS Council, National Department of Health, and National Capital District Health Services in rolling out the integration.</a:t>
            </a:r>
          </a:p>
          <a:p>
            <a:endParaRPr lang="en-US" dirty="0"/>
          </a:p>
        </p:txBody>
      </p:sp>
      <p:sp>
        <p:nvSpPr>
          <p:cNvPr id="4" name="Slide Number Placeholder 3"/>
          <p:cNvSpPr>
            <a:spLocks noGrp="1"/>
          </p:cNvSpPr>
          <p:nvPr>
            <p:ph type="sldNum" sz="quarter" idx="10"/>
          </p:nvPr>
        </p:nvSpPr>
        <p:spPr/>
        <p:txBody>
          <a:bodyPr/>
          <a:lstStyle/>
          <a:p>
            <a:fld id="{8C579945-2BD8-49E2-B555-DA5FC780B44C}" type="slidenum">
              <a:rPr lang="en-US" smtClean="0"/>
              <a:t>12</a:t>
            </a:fld>
            <a:endParaRPr lang="en-US"/>
          </a:p>
        </p:txBody>
      </p:sp>
    </p:spTree>
    <p:extLst>
      <p:ext uri="{BB962C8B-B14F-4D97-AF65-F5344CB8AC3E}">
        <p14:creationId xmlns:p14="http://schemas.microsoft.com/office/powerpoint/2010/main" val="291095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would like to end with this lovely picture of PNG men in </a:t>
            </a:r>
            <a:r>
              <a:rPr lang="en-US" sz="1200" kern="1200" dirty="0" err="1">
                <a:solidFill>
                  <a:schemeClr val="tx1"/>
                </a:solidFill>
                <a:effectLst/>
                <a:latin typeface="+mn-lt"/>
                <a:ea typeface="+mn-ea"/>
                <a:cs typeface="+mn-cs"/>
              </a:rPr>
              <a:t>meri</a:t>
            </a:r>
            <a:r>
              <a:rPr lang="en-US" sz="1200" kern="1200" dirty="0">
                <a:solidFill>
                  <a:schemeClr val="tx1"/>
                </a:solidFill>
                <a:effectLst/>
                <a:latin typeface="+mn-lt"/>
                <a:ea typeface="+mn-ea"/>
                <a:cs typeface="+mn-cs"/>
              </a:rPr>
              <a:t> blouses and raising their hands to say no to GBV. Meri-blouses is a traditional wear for women.  </a:t>
            </a:r>
          </a:p>
          <a:p>
            <a:r>
              <a:rPr lang="en-US" sz="1200" kern="1200" dirty="0">
                <a:solidFill>
                  <a:schemeClr val="tx1"/>
                </a:solidFill>
                <a:effectLst/>
                <a:latin typeface="+mn-lt"/>
                <a:ea typeface="+mn-ea"/>
                <a:cs typeface="+mn-cs"/>
              </a:rPr>
              <a:t>The picture was taken as part of the 16 days of activism to end violence against women.</a:t>
            </a:r>
          </a:p>
          <a:p>
            <a:r>
              <a:rPr lang="en-US" sz="1200" kern="1200" dirty="0">
                <a:solidFill>
                  <a:schemeClr val="tx1"/>
                </a:solidFill>
                <a:effectLst/>
                <a:latin typeface="+mn-lt"/>
                <a:ea typeface="+mn-ea"/>
                <a:cs typeface="+mn-cs"/>
              </a:rPr>
              <a:t>Now we are saying to these men, it isn’t enough to wear </a:t>
            </a:r>
            <a:r>
              <a:rPr lang="en-US" sz="1200" kern="1200" dirty="0" err="1">
                <a:solidFill>
                  <a:schemeClr val="tx1"/>
                </a:solidFill>
                <a:effectLst/>
                <a:latin typeface="+mn-lt"/>
                <a:ea typeface="+mn-ea"/>
                <a:cs typeface="+mn-cs"/>
              </a:rPr>
              <a:t>meri</a:t>
            </a:r>
            <a:r>
              <a:rPr lang="en-US" sz="1200" kern="1200" dirty="0">
                <a:solidFill>
                  <a:schemeClr val="tx1"/>
                </a:solidFill>
                <a:effectLst/>
                <a:latin typeface="+mn-lt"/>
                <a:ea typeface="+mn-ea"/>
                <a:cs typeface="+mn-cs"/>
              </a:rPr>
              <a:t>-blouses, be ‘Men of Honor’ by stopping the violence their homes and communities. </a:t>
            </a:r>
          </a:p>
          <a:p>
            <a:r>
              <a:rPr lang="en-US" sz="1200" kern="1200" dirty="0">
                <a:solidFill>
                  <a:schemeClr val="tx1"/>
                </a:solidFill>
                <a:effectLst/>
                <a:latin typeface="+mn-lt"/>
                <a:ea typeface="+mn-ea"/>
                <a:cs typeface="+mn-cs"/>
              </a:rPr>
              <a:t>Thank you.  </a:t>
            </a:r>
          </a:p>
        </p:txBody>
      </p:sp>
      <p:sp>
        <p:nvSpPr>
          <p:cNvPr id="4" name="Slide Number Placeholder 3"/>
          <p:cNvSpPr>
            <a:spLocks noGrp="1"/>
          </p:cNvSpPr>
          <p:nvPr>
            <p:ph type="sldNum" sz="quarter" idx="10"/>
          </p:nvPr>
        </p:nvSpPr>
        <p:spPr/>
        <p:txBody>
          <a:bodyPr/>
          <a:lstStyle/>
          <a:p>
            <a:pPr>
              <a:defRPr/>
            </a:pPr>
            <a:fld id="{653F0982-9D86-4896-BB41-D7AE5000ADE6}" type="slidenum">
              <a:rPr lang="en-US" altLang="en-US" smtClean="0"/>
              <a:pPr>
                <a:defRPr/>
              </a:pPr>
              <a:t>13</a:t>
            </a:fld>
            <a:endParaRPr lang="en-US" altLang="en-US"/>
          </a:p>
        </p:txBody>
      </p:sp>
    </p:spTree>
    <p:extLst>
      <p:ext uri="{BB962C8B-B14F-4D97-AF65-F5344CB8AC3E}">
        <p14:creationId xmlns:p14="http://schemas.microsoft.com/office/powerpoint/2010/main" val="232040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Papua New Guinea is the most populous island in Western pacific.</a:t>
            </a:r>
          </a:p>
          <a:p>
            <a:r>
              <a:rPr lang="en-US" sz="1200" kern="1200" dirty="0">
                <a:solidFill>
                  <a:schemeClr val="tx1"/>
                </a:solidFill>
                <a:effectLst/>
                <a:latin typeface="+mn-lt"/>
                <a:ea typeface="+mn-ea"/>
                <a:cs typeface="+mn-cs"/>
              </a:rPr>
              <a:t>The overall HIV prevalence in the country is under 1%, but is as high as 1.68% in some geographic locations. </a:t>
            </a:r>
          </a:p>
          <a:p>
            <a:r>
              <a:rPr lang="en-US" sz="1200" kern="1200" dirty="0">
                <a:solidFill>
                  <a:schemeClr val="tx1"/>
                </a:solidFill>
                <a:effectLst/>
                <a:latin typeface="+mn-lt"/>
                <a:ea typeface="+mn-ea"/>
                <a:cs typeface="+mn-cs"/>
              </a:rPr>
              <a:t>The prevalence is much higher in key populations. </a:t>
            </a:r>
          </a:p>
          <a:p>
            <a:r>
              <a:rPr lang="en-US" sz="1200" kern="1200" dirty="0">
                <a:solidFill>
                  <a:schemeClr val="tx1"/>
                </a:solidFill>
                <a:effectLst/>
                <a:latin typeface="+mn-lt"/>
                <a:ea typeface="+mn-ea"/>
                <a:cs typeface="+mn-cs"/>
              </a:rPr>
              <a:t>As many as 2/3 of women in Papua New Guinea experience gender-based violence (GBV) and as high as 41% - 45% of key populations reported sexual violence in the last 12 months. </a:t>
            </a:r>
          </a:p>
          <a:p>
            <a:r>
              <a:rPr lang="en-US" sz="1200" kern="1200" dirty="0">
                <a:solidFill>
                  <a:schemeClr val="tx1"/>
                </a:solidFill>
                <a:effectLst/>
                <a:latin typeface="+mn-lt"/>
                <a:ea typeface="+mn-ea"/>
                <a:cs typeface="+mn-cs"/>
              </a:rPr>
              <a:t>We know that GBV does not only increase risk of HIV, but also decrease utilization of HIV services.</a:t>
            </a:r>
          </a:p>
        </p:txBody>
      </p:sp>
      <p:sp>
        <p:nvSpPr>
          <p:cNvPr id="4" name="Slide Number Placeholder 3"/>
          <p:cNvSpPr>
            <a:spLocks noGrp="1"/>
          </p:cNvSpPr>
          <p:nvPr>
            <p:ph type="sldNum" sz="quarter" idx="10"/>
          </p:nvPr>
        </p:nvSpPr>
        <p:spPr/>
        <p:txBody>
          <a:bodyPr/>
          <a:lstStyle/>
          <a:p>
            <a:pPr>
              <a:defRPr/>
            </a:pPr>
            <a:fld id="{653F0982-9D86-4896-BB41-D7AE5000ADE6}" type="slidenum">
              <a:rPr lang="en-US" altLang="en-US" smtClean="0"/>
              <a:pPr>
                <a:defRPr/>
              </a:pPr>
              <a:t>2</a:t>
            </a:fld>
            <a:endParaRPr lang="en-US" altLang="en-US"/>
          </a:p>
        </p:txBody>
      </p:sp>
    </p:spTree>
    <p:extLst>
      <p:ext uri="{BB962C8B-B14F-4D97-AF65-F5344CB8AC3E}">
        <p14:creationId xmlns:p14="http://schemas.microsoft.com/office/powerpoint/2010/main" val="80444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FHI 360 is implementing a project known as ‘</a:t>
            </a:r>
            <a:r>
              <a:rPr lang="en-AU" sz="1200" kern="1200" dirty="0">
                <a:solidFill>
                  <a:schemeClr val="tx1"/>
                </a:solidFill>
                <a:effectLst/>
                <a:latin typeface="+mn-lt"/>
                <a:ea typeface="+mn-ea"/>
                <a:cs typeface="+mn-cs"/>
              </a:rPr>
              <a:t>Strengthening HIV/AIDS Services for Key Populations in PNG’. This project is funded by PEPFAR through USAID and targets </a:t>
            </a:r>
            <a:r>
              <a:rPr lang="en-US" sz="1200" kern="1200" dirty="0">
                <a:solidFill>
                  <a:schemeClr val="tx1"/>
                </a:solidFill>
                <a:effectLst/>
                <a:latin typeface="+mn-lt"/>
                <a:ea typeface="+mn-ea"/>
                <a:cs typeface="+mn-cs"/>
              </a:rPr>
              <a:t>FSW, MSM and transgender women</a:t>
            </a:r>
          </a:p>
          <a:p>
            <a:r>
              <a:rPr lang="en-US" sz="1200" kern="1200" dirty="0">
                <a:solidFill>
                  <a:schemeClr val="tx1"/>
                </a:solidFill>
                <a:effectLst/>
                <a:latin typeface="+mn-lt"/>
                <a:ea typeface="+mn-ea"/>
                <a:cs typeface="+mn-cs"/>
              </a:rPr>
              <a:t>One of the objectives of the project is to increase KP’s access to health facility and community based gender and GBV services.</a:t>
            </a:r>
          </a:p>
          <a:p>
            <a:endParaRPr lang="en-US" dirty="0"/>
          </a:p>
        </p:txBody>
      </p:sp>
      <p:sp>
        <p:nvSpPr>
          <p:cNvPr id="4" name="Slide Number Placeholder 3"/>
          <p:cNvSpPr>
            <a:spLocks noGrp="1"/>
          </p:cNvSpPr>
          <p:nvPr>
            <p:ph type="sldNum" sz="quarter" idx="10"/>
          </p:nvPr>
        </p:nvSpPr>
        <p:spPr/>
        <p:txBody>
          <a:bodyPr/>
          <a:lstStyle/>
          <a:p>
            <a:fld id="{8C579945-2BD8-49E2-B555-DA5FC780B44C}" type="slidenum">
              <a:rPr lang="en-US" smtClean="0"/>
              <a:t>3</a:t>
            </a:fld>
            <a:endParaRPr lang="en-US"/>
          </a:p>
        </p:txBody>
      </p:sp>
    </p:spTree>
    <p:extLst>
      <p:ext uri="{BB962C8B-B14F-4D97-AF65-F5344CB8AC3E}">
        <p14:creationId xmlns:p14="http://schemas.microsoft.com/office/powerpoint/2010/main" val="354037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Prior to our interventions, post-GBV clinical care was only offered by special clinics known as Family Support Centres (FSC). There is only one FSC in any given province and not all provinces have an FSC. Secondly, the FSCs were primarily concerned with family based violence and were not particularly accessible to key populations. </a:t>
            </a:r>
          </a:p>
          <a:p>
            <a:r>
              <a:rPr lang="en-US" sz="1200" kern="1200" dirty="0">
                <a:solidFill>
                  <a:schemeClr val="tx1"/>
                </a:solidFill>
                <a:effectLst/>
                <a:latin typeface="+mn-lt"/>
                <a:ea typeface="+mn-ea"/>
                <a:cs typeface="+mn-cs"/>
              </a:rPr>
              <a:t>We thought that one way to increase access to post-GBV care, especially for key populations is to integrate GBV services into existing HIV and STI services in the health facilities.  </a:t>
            </a:r>
          </a:p>
          <a:p>
            <a:r>
              <a:rPr lang="en-US" sz="1200" kern="1200" dirty="0">
                <a:solidFill>
                  <a:schemeClr val="tx1"/>
                </a:solidFill>
                <a:effectLst/>
                <a:latin typeface="+mn-lt"/>
                <a:ea typeface="+mn-ea"/>
                <a:cs typeface="+mn-cs"/>
              </a:rPr>
              <a:t>Our integration effort started in 2015.</a:t>
            </a:r>
          </a:p>
          <a:p>
            <a:r>
              <a:rPr lang="en-US" sz="1200" kern="1200" dirty="0">
                <a:solidFill>
                  <a:schemeClr val="tx1"/>
                </a:solidFill>
                <a:effectLst/>
                <a:latin typeface="+mn-lt"/>
                <a:ea typeface="+mn-ea"/>
                <a:cs typeface="+mn-cs"/>
              </a:rPr>
              <a:t>Initial interventions were focused on preparing service providers in health facilities to offer KP-friendly and comprehensive post-GBV clinical services. </a:t>
            </a:r>
          </a:p>
          <a:p>
            <a:r>
              <a:rPr lang="en-US" sz="1200" kern="1200" dirty="0">
                <a:solidFill>
                  <a:schemeClr val="tx1"/>
                </a:solidFill>
                <a:effectLst/>
                <a:latin typeface="+mn-lt"/>
                <a:ea typeface="+mn-ea"/>
                <a:cs typeface="+mn-cs"/>
              </a:rPr>
              <a:t>Then we moved to raising awareness among KP, communities and other service providers, and then to strengthening referral linkages between the community and health facilities and with other services such as shelter, law enforcement, legal etc.    </a:t>
            </a:r>
          </a:p>
        </p:txBody>
      </p:sp>
      <p:sp>
        <p:nvSpPr>
          <p:cNvPr id="4" name="Slide Number Placeholder 3"/>
          <p:cNvSpPr>
            <a:spLocks noGrp="1"/>
          </p:cNvSpPr>
          <p:nvPr>
            <p:ph type="sldNum" sz="quarter" idx="10"/>
          </p:nvPr>
        </p:nvSpPr>
        <p:spPr/>
        <p:txBody>
          <a:bodyPr/>
          <a:lstStyle/>
          <a:p>
            <a:pPr>
              <a:defRPr/>
            </a:pPr>
            <a:fld id="{653F0982-9D86-4896-BB41-D7AE5000ADE6}" type="slidenum">
              <a:rPr lang="en-US" altLang="en-US" smtClean="0"/>
              <a:pPr>
                <a:defRPr/>
              </a:pPr>
              <a:t>4</a:t>
            </a:fld>
            <a:endParaRPr lang="en-US" altLang="en-US"/>
          </a:p>
        </p:txBody>
      </p:sp>
    </p:spTree>
    <p:extLst>
      <p:ext uri="{BB962C8B-B14F-4D97-AF65-F5344CB8AC3E}">
        <p14:creationId xmlns:p14="http://schemas.microsoft.com/office/powerpoint/2010/main" val="4609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exactly did we do?</a:t>
            </a:r>
          </a:p>
          <a:p>
            <a:r>
              <a:rPr lang="en-US" sz="1200" kern="1200" dirty="0">
                <a:solidFill>
                  <a:schemeClr val="tx1"/>
                </a:solidFill>
                <a:effectLst/>
                <a:latin typeface="+mn-lt"/>
                <a:ea typeface="+mn-ea"/>
                <a:cs typeface="+mn-cs"/>
              </a:rPr>
              <a:t>We focused our intervention in the 5 health facilities supported by the project and the communities within their catchment areas. </a:t>
            </a:r>
          </a:p>
          <a:p>
            <a:r>
              <a:rPr lang="en-US" sz="1200" kern="1200" dirty="0">
                <a:solidFill>
                  <a:schemeClr val="tx1"/>
                </a:solidFill>
                <a:effectLst/>
                <a:latin typeface="+mn-lt"/>
                <a:ea typeface="+mn-ea"/>
                <a:cs typeface="+mn-cs"/>
              </a:rPr>
              <a:t>This table highlights key activities that we implemented under each component of our interventions.</a:t>
            </a:r>
          </a:p>
          <a:p>
            <a:r>
              <a:rPr lang="en-US" sz="1200" kern="1200" dirty="0">
                <a:solidFill>
                  <a:schemeClr val="tx1"/>
                </a:solidFill>
                <a:effectLst/>
                <a:latin typeface="+mn-lt"/>
                <a:ea typeface="+mn-ea"/>
                <a:cs typeface="+mn-cs"/>
              </a:rPr>
              <a:t>We began with health clinic readiness assessments and worked with the clinics to address the gaps and equipped them to provide the 5 essential post-GBV services for sexual violence (psychological first aid, PICT, PEP, STI prophylaxis and oral contraception).  </a:t>
            </a:r>
          </a:p>
          <a:p>
            <a:r>
              <a:rPr lang="en-US" sz="1200" kern="1200" dirty="0">
                <a:solidFill>
                  <a:schemeClr val="tx1"/>
                </a:solidFill>
                <a:effectLst/>
                <a:latin typeface="+mn-lt"/>
                <a:ea typeface="+mn-ea"/>
                <a:cs typeface="+mn-cs"/>
              </a:rPr>
              <a:t>Preparing HIV/STI service providers to offer post-GBV care was relatively easy since there is a significant overlap between the skill set required to provide post-GBV clinical care and STI/HIV services. That meant we didn’t have to re-train service providers PEP, PICT, STI services, etc., but instead trained them on the application of the GBV screening protocol, provision of psychological first aid, sexual diversity and KP sensitization, and documentation of services. </a:t>
            </a:r>
          </a:p>
          <a:p>
            <a:r>
              <a:rPr lang="en-US" sz="1200" kern="1200" dirty="0">
                <a:solidFill>
                  <a:schemeClr val="tx1"/>
                </a:solidFill>
                <a:effectLst/>
                <a:latin typeface="+mn-lt"/>
                <a:ea typeface="+mn-ea"/>
                <a:cs typeface="+mn-cs"/>
              </a:rPr>
              <a:t>Our programming included;</a:t>
            </a:r>
          </a:p>
          <a:p>
            <a:pPr lvl="0"/>
            <a:r>
              <a:rPr lang="en-US" sz="1200" kern="1200" dirty="0">
                <a:solidFill>
                  <a:schemeClr val="tx1"/>
                </a:solidFill>
                <a:effectLst/>
                <a:latin typeface="+mn-lt"/>
                <a:ea typeface="+mn-ea"/>
                <a:cs typeface="+mn-cs"/>
              </a:rPr>
              <a:t>Outreach and awareness raising on GBV and location of post-GBV services</a:t>
            </a:r>
          </a:p>
          <a:p>
            <a:pPr lvl="0"/>
            <a:r>
              <a:rPr lang="en-US" sz="1200" kern="1200" dirty="0">
                <a:solidFill>
                  <a:schemeClr val="tx1"/>
                </a:solidFill>
                <a:effectLst/>
                <a:latin typeface="+mn-lt"/>
                <a:ea typeface="+mn-ea"/>
                <a:cs typeface="+mn-cs"/>
              </a:rPr>
              <a:t>Training peer outreach workers to educate KPs on the relationship between GBV/HIV, their vulnerability to GBV, and the rights of all to live free from GBV.</a:t>
            </a:r>
          </a:p>
          <a:p>
            <a:pPr lvl="0"/>
            <a:r>
              <a:rPr lang="en-US" sz="1200" kern="1200" dirty="0">
                <a:solidFill>
                  <a:schemeClr val="tx1"/>
                </a:solidFill>
                <a:effectLst/>
                <a:latin typeface="+mn-lt"/>
                <a:ea typeface="+mn-ea"/>
                <a:cs typeface="+mn-cs"/>
              </a:rPr>
              <a:t>Working with community workers (peer educators and phone counsellors) to establish referral pathways to link survivors between services.</a:t>
            </a:r>
          </a:p>
        </p:txBody>
      </p:sp>
      <p:sp>
        <p:nvSpPr>
          <p:cNvPr id="4" name="Slide Number Placeholder 3"/>
          <p:cNvSpPr>
            <a:spLocks noGrp="1"/>
          </p:cNvSpPr>
          <p:nvPr>
            <p:ph type="sldNum" sz="quarter" idx="10"/>
          </p:nvPr>
        </p:nvSpPr>
        <p:spPr/>
        <p:txBody>
          <a:bodyPr/>
          <a:lstStyle/>
          <a:p>
            <a:pPr>
              <a:defRPr/>
            </a:pPr>
            <a:fld id="{653F0982-9D86-4896-BB41-D7AE5000ADE6}" type="slidenum">
              <a:rPr lang="en-US" altLang="en-US" smtClean="0"/>
              <a:pPr>
                <a:defRPr/>
              </a:pPr>
              <a:t>5</a:t>
            </a:fld>
            <a:endParaRPr lang="en-US" altLang="en-US"/>
          </a:p>
        </p:txBody>
      </p:sp>
    </p:spTree>
    <p:extLst>
      <p:ext uri="{BB962C8B-B14F-4D97-AF65-F5344CB8AC3E}">
        <p14:creationId xmlns:p14="http://schemas.microsoft.com/office/powerpoint/2010/main" val="88950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chart provides a trend analysis on the outcome of routine GBV screening in the 5 health facilities looking at number of individuals screened for GBV among clients accessing HIV/STI services and those identified as GBV-survivors. The blue line represent and proportion of GBV survivors among those screened.</a:t>
            </a:r>
          </a:p>
          <a:p>
            <a:r>
              <a:rPr lang="en-US" sz="1200" kern="1200" dirty="0">
                <a:solidFill>
                  <a:schemeClr val="tx1"/>
                </a:solidFill>
                <a:effectLst/>
                <a:latin typeface="+mn-lt"/>
                <a:ea typeface="+mn-ea"/>
                <a:cs typeface="+mn-cs"/>
              </a:rPr>
              <a:t>Unfortunately, disaggregated data by KP was not available until FY 2016. So, data for FY 15 is inclusive of all populations.</a:t>
            </a:r>
          </a:p>
          <a:p>
            <a:r>
              <a:rPr lang="en-US" sz="1200" kern="1200" dirty="0">
                <a:solidFill>
                  <a:schemeClr val="tx1"/>
                </a:solidFill>
                <a:effectLst/>
                <a:latin typeface="+mn-lt"/>
                <a:ea typeface="+mn-ea"/>
                <a:cs typeface="+mn-cs"/>
              </a:rPr>
              <a:t>Not all clients were screened.</a:t>
            </a:r>
          </a:p>
        </p:txBody>
      </p:sp>
      <p:sp>
        <p:nvSpPr>
          <p:cNvPr id="4" name="Slide Number Placeholder 3"/>
          <p:cNvSpPr>
            <a:spLocks noGrp="1"/>
          </p:cNvSpPr>
          <p:nvPr>
            <p:ph type="sldNum" sz="quarter" idx="10"/>
          </p:nvPr>
        </p:nvSpPr>
        <p:spPr/>
        <p:txBody>
          <a:bodyPr/>
          <a:lstStyle/>
          <a:p>
            <a:pPr>
              <a:defRPr/>
            </a:pPr>
            <a:fld id="{653F0982-9D86-4896-BB41-D7AE5000ADE6}" type="slidenum">
              <a:rPr lang="en-US" altLang="en-US" smtClean="0"/>
              <a:pPr>
                <a:defRPr/>
              </a:pPr>
              <a:t>6</a:t>
            </a:fld>
            <a:endParaRPr lang="en-US" altLang="en-US"/>
          </a:p>
        </p:txBody>
      </p:sp>
    </p:spTree>
    <p:extLst>
      <p:ext uri="{BB962C8B-B14F-4D97-AF65-F5344CB8AC3E}">
        <p14:creationId xmlns:p14="http://schemas.microsoft.com/office/powerpoint/2010/main" val="305735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integration, the number of GBV-screened individuals among clients accessing HIV/STI services increased significantly from 718 (2015) to 8,426 (2017). </a:t>
            </a:r>
          </a:p>
          <a:p>
            <a:r>
              <a:rPr lang="en-US" sz="1200" kern="1200" dirty="0">
                <a:solidFill>
                  <a:schemeClr val="tx1"/>
                </a:solidFill>
                <a:effectLst/>
                <a:latin typeface="+mn-lt"/>
                <a:ea typeface="+mn-ea"/>
                <a:cs typeface="+mn-cs"/>
              </a:rPr>
              <a:t>The percentage of individuals screened and identified as GBV-survivors increased only marginally.</a:t>
            </a:r>
          </a:p>
          <a:p>
            <a:r>
              <a:rPr lang="en-US" sz="1200" kern="1200" dirty="0">
                <a:solidFill>
                  <a:schemeClr val="tx1"/>
                </a:solidFill>
                <a:effectLst/>
                <a:latin typeface="+mn-lt"/>
                <a:ea typeface="+mn-ea"/>
                <a:cs typeface="+mn-cs"/>
              </a:rPr>
              <a:t>However, there was a dramatic increase in the percentage of FSW screened who were identified as GBV survivors from 2% in 2016 to 7% in 2017.</a:t>
            </a:r>
          </a:p>
          <a:p>
            <a:r>
              <a:rPr lang="en-US" sz="1200" kern="1200" dirty="0">
                <a:solidFill>
                  <a:schemeClr val="tx1"/>
                </a:solidFill>
                <a:effectLst/>
                <a:latin typeface="+mn-lt"/>
                <a:ea typeface="+mn-ea"/>
                <a:cs typeface="+mn-cs"/>
              </a:rPr>
              <a:t>We believe that there are many more people who suffer GBV but do not disclose, due to multiple socio-cultural factors. </a:t>
            </a:r>
          </a:p>
          <a:p>
            <a:r>
              <a:rPr lang="en-US" sz="1200" kern="1200" dirty="0">
                <a:solidFill>
                  <a:schemeClr val="tx1"/>
                </a:solidFill>
                <a:effectLst/>
                <a:latin typeface="+mn-lt"/>
                <a:ea typeface="+mn-ea"/>
                <a:cs typeface="+mn-cs"/>
              </a:rPr>
              <a:t>However, during this intervention we were not able to define these factors.  </a:t>
            </a:r>
          </a:p>
          <a:p>
            <a:endParaRPr lang="en-US" dirty="0"/>
          </a:p>
        </p:txBody>
      </p:sp>
      <p:sp>
        <p:nvSpPr>
          <p:cNvPr id="4" name="Slide Number Placeholder 3"/>
          <p:cNvSpPr>
            <a:spLocks noGrp="1"/>
          </p:cNvSpPr>
          <p:nvPr>
            <p:ph type="sldNum" sz="quarter" idx="10"/>
          </p:nvPr>
        </p:nvSpPr>
        <p:spPr/>
        <p:txBody>
          <a:bodyPr/>
          <a:lstStyle/>
          <a:p>
            <a:fld id="{8C579945-2BD8-49E2-B555-DA5FC780B44C}" type="slidenum">
              <a:rPr lang="en-US" smtClean="0"/>
              <a:t>7</a:t>
            </a:fld>
            <a:endParaRPr lang="en-US"/>
          </a:p>
        </p:txBody>
      </p:sp>
    </p:spTree>
    <p:extLst>
      <p:ext uri="{BB962C8B-B14F-4D97-AF65-F5344CB8AC3E}">
        <p14:creationId xmlns:p14="http://schemas.microsoft.com/office/powerpoint/2010/main" val="131351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one show trend in the number of GBV-survivors seen (including the walks-ins and referrals from the community) and the those who received the appropriate post-GBV care among them. The line in this case measures the proportion.</a:t>
            </a:r>
          </a:p>
          <a:p>
            <a:r>
              <a:rPr lang="en-US" sz="1200" kern="1200" dirty="0">
                <a:solidFill>
                  <a:schemeClr val="tx1"/>
                </a:solidFill>
                <a:effectLst/>
                <a:latin typeface="+mn-lt"/>
                <a:ea typeface="+mn-ea"/>
                <a:cs typeface="+mn-cs"/>
              </a:rPr>
              <a:t>At the later part of FY 2017 the Provincial Government decide merge two of the clinics following the closure one. It took</a:t>
            </a:r>
            <a:r>
              <a:rPr lang="en-US" sz="1200" kern="1200" baseline="0" dirty="0">
                <a:solidFill>
                  <a:schemeClr val="tx1"/>
                </a:solidFill>
                <a:effectLst/>
                <a:latin typeface="+mn-lt"/>
                <a:ea typeface="+mn-ea"/>
                <a:cs typeface="+mn-cs"/>
              </a:rPr>
              <a:t> while for the two set of s</a:t>
            </a:r>
            <a:r>
              <a:rPr lang="en-US" sz="1200" kern="1200" dirty="0">
                <a:solidFill>
                  <a:schemeClr val="tx1"/>
                </a:solidFill>
                <a:effectLst/>
                <a:latin typeface="+mn-lt"/>
                <a:ea typeface="+mn-ea"/>
                <a:cs typeface="+mn-cs"/>
              </a:rPr>
              <a:t>taff reassign roles and responsibilities and this affected the quality of documentation. This explains the dips in percentage of male and female survivors who received post GBV care in FY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53F0982-9D86-4896-BB41-D7AE5000ADE6}" type="slidenum">
              <a:rPr lang="en-US" altLang="en-US" smtClean="0"/>
              <a:pPr>
                <a:defRPr/>
              </a:pPr>
              <a:t>8</a:t>
            </a:fld>
            <a:endParaRPr lang="en-US" altLang="en-US"/>
          </a:p>
        </p:txBody>
      </p:sp>
    </p:spTree>
    <p:extLst>
      <p:ext uri="{BB962C8B-B14F-4D97-AF65-F5344CB8AC3E}">
        <p14:creationId xmlns:p14="http://schemas.microsoft.com/office/powerpoint/2010/main" val="167885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number of GBV cases (including walk-ins) increased exponentially. </a:t>
            </a:r>
          </a:p>
          <a:p>
            <a:r>
              <a:rPr lang="en-US" sz="1200" kern="1200" dirty="0">
                <a:solidFill>
                  <a:schemeClr val="tx1"/>
                </a:solidFill>
                <a:effectLst/>
                <a:latin typeface="+mn-lt"/>
                <a:ea typeface="+mn-ea"/>
                <a:cs typeface="+mn-cs"/>
              </a:rPr>
              <a:t>The percentage of survivors seen (including walk-ins/referrals) receiving post-GBV care for both sexes increased sharply before a 2017 decline.  </a:t>
            </a:r>
          </a:p>
          <a:p>
            <a:r>
              <a:rPr lang="en-US" sz="1200" kern="1200" dirty="0">
                <a:solidFill>
                  <a:schemeClr val="tx1"/>
                </a:solidFill>
                <a:effectLst/>
                <a:latin typeface="+mn-lt"/>
                <a:ea typeface="+mn-ea"/>
                <a:cs typeface="+mn-cs"/>
              </a:rPr>
              <a:t>The percentage of GBV survivors among KPs who received care increased sharply (2015-2017) (MSM/TG: 0% to 86.1%, FSW: 33.3% to 86.5%). </a:t>
            </a:r>
          </a:p>
          <a:p>
            <a:r>
              <a:rPr lang="en-US" sz="1200" kern="1200" dirty="0">
                <a:solidFill>
                  <a:schemeClr val="tx1"/>
                </a:solidFill>
                <a:effectLst/>
                <a:latin typeface="+mn-lt"/>
                <a:ea typeface="+mn-ea"/>
                <a:cs typeface="+mn-cs"/>
              </a:rPr>
              <a:t>This intervention demonstrates that when the services are integrated, more GBV survivors are reached with post-GBV care since it because possible for survivors to access essential service in one location.  </a:t>
            </a:r>
          </a:p>
          <a:p>
            <a:endParaRPr lang="en-US" dirty="0"/>
          </a:p>
        </p:txBody>
      </p:sp>
      <p:sp>
        <p:nvSpPr>
          <p:cNvPr id="4" name="Slide Number Placeholder 3"/>
          <p:cNvSpPr>
            <a:spLocks noGrp="1"/>
          </p:cNvSpPr>
          <p:nvPr>
            <p:ph type="sldNum" sz="quarter" idx="10"/>
          </p:nvPr>
        </p:nvSpPr>
        <p:spPr/>
        <p:txBody>
          <a:bodyPr/>
          <a:lstStyle/>
          <a:p>
            <a:fld id="{8C579945-2BD8-49E2-B555-DA5FC780B44C}" type="slidenum">
              <a:rPr lang="en-US" smtClean="0"/>
              <a:t>9</a:t>
            </a:fld>
            <a:endParaRPr lang="en-US"/>
          </a:p>
        </p:txBody>
      </p:sp>
    </p:spTree>
    <p:extLst>
      <p:ext uri="{BB962C8B-B14F-4D97-AF65-F5344CB8AC3E}">
        <p14:creationId xmlns:p14="http://schemas.microsoft.com/office/powerpoint/2010/main" val="257446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FHI360_Logo_Horiz_tag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6083300"/>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4000" cy="5925312"/>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p:cNvSpPr/>
          <p:nvPr userDrawn="1"/>
        </p:nvSpPr>
        <p:spPr>
          <a:xfrm>
            <a:off x="7366000" y="0"/>
            <a:ext cx="1320800" cy="1079500"/>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097741D-A2AD-C140-AD76-D94BA4963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3051" y="6013174"/>
            <a:ext cx="2204414" cy="724078"/>
          </a:xfrm>
          <a:prstGeom prst="rect">
            <a:avLst/>
          </a:prstGeom>
        </p:spPr>
      </p:pic>
    </p:spTree>
    <p:extLst>
      <p:ext uri="{BB962C8B-B14F-4D97-AF65-F5344CB8AC3E}">
        <p14:creationId xmlns:p14="http://schemas.microsoft.com/office/powerpoint/2010/main" val="1395279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21294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Bo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1101725"/>
            <a:ext cx="8229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Slide Number Placeholder 2"/>
          <p:cNvSpPr>
            <a:spLocks noGrp="1"/>
          </p:cNvSpPr>
          <p:nvPr>
            <p:ph type="sldNum" sz="quarter" idx="10"/>
          </p:nvPr>
        </p:nvSpPr>
        <p:spPr/>
        <p:txBody>
          <a:bodyPr/>
          <a:lstStyle>
            <a:lvl1pPr>
              <a:defRPr/>
            </a:lvl1pPr>
          </a:lstStyle>
          <a:p>
            <a:pPr>
              <a:defRPr/>
            </a:pPr>
            <a:fld id="{4C0A3798-3E55-40AD-888C-464D28038119}" type="slidenum">
              <a:rPr lang="en-US"/>
              <a:pPr>
                <a:defRPr/>
              </a:pPr>
              <a:t>‹#›</a:t>
            </a:fld>
            <a:endParaRPr lang="en-US" dirty="0"/>
          </a:p>
        </p:txBody>
      </p:sp>
    </p:spTree>
    <p:extLst>
      <p:ext uri="{BB962C8B-B14F-4D97-AF65-F5344CB8AC3E}">
        <p14:creationId xmlns:p14="http://schemas.microsoft.com/office/powerpoint/2010/main" val="291742918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56233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8447088" y="6646863"/>
            <a:ext cx="477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fld id="{EEC855B7-2DD7-49F1-982D-EE9E3A688679}" type="slidenum">
              <a:rPr lang="en-US" altLang="en-US" sz="1200" smtClean="0">
                <a:solidFill>
                  <a:schemeClr val="bg1"/>
                </a:solidFill>
                <a:latin typeface="Calibri" panose="020F0502020204030204" pitchFamily="34" charset="0"/>
              </a:rPr>
              <a:pPr>
                <a:defRPr/>
              </a:pPr>
              <a:t>‹#›</a:t>
            </a:fld>
            <a:endParaRPr lang="en-US" altLang="en-US" sz="1200">
              <a:solidFill>
                <a:schemeClr val="bg1"/>
              </a:solidFill>
              <a:latin typeface="Calibri" panose="020F0502020204030204" pitchFamily="34" charset="0"/>
            </a:endParaRPr>
          </a:p>
        </p:txBody>
      </p:sp>
    </p:spTree>
    <p:extLst>
      <p:ext uri="{BB962C8B-B14F-4D97-AF65-F5344CB8AC3E}">
        <p14:creationId xmlns:p14="http://schemas.microsoft.com/office/powerpoint/2010/main" val="262171748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17F1F82B-EACD-44DD-B37E-7A7D49CC393D}" type="slidenum">
              <a:rPr lang="en-US"/>
              <a:pPr>
                <a:defRPr/>
              </a:pPr>
              <a:t>‹#›</a:t>
            </a:fld>
            <a:endParaRPr lang="en-US" dirty="0"/>
          </a:p>
        </p:txBody>
      </p:sp>
    </p:spTree>
    <p:extLst>
      <p:ext uri="{BB962C8B-B14F-4D97-AF65-F5344CB8AC3E}">
        <p14:creationId xmlns:p14="http://schemas.microsoft.com/office/powerpoint/2010/main" val="240813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o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1101725"/>
            <a:ext cx="8229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Slide Number Placeholder 2"/>
          <p:cNvSpPr>
            <a:spLocks noGrp="1"/>
          </p:cNvSpPr>
          <p:nvPr>
            <p:ph type="sldNum" sz="quarter" idx="10"/>
          </p:nvPr>
        </p:nvSpPr>
        <p:spPr/>
        <p:txBody>
          <a:bodyPr/>
          <a:lstStyle>
            <a:lvl1pPr>
              <a:defRPr/>
            </a:lvl1pPr>
          </a:lstStyle>
          <a:p>
            <a:pPr>
              <a:defRPr/>
            </a:pPr>
            <a:fld id="{4C0A3798-3E55-40AD-888C-464D28038119}" type="slidenum">
              <a:rPr lang="en-US"/>
              <a:pPr>
                <a:defRPr/>
              </a:pPr>
              <a:t>‹#›</a:t>
            </a:fld>
            <a:endParaRPr lang="en-US" dirty="0"/>
          </a:p>
        </p:txBody>
      </p:sp>
    </p:spTree>
    <p:extLst>
      <p:ext uri="{BB962C8B-B14F-4D97-AF65-F5344CB8AC3E}">
        <p14:creationId xmlns:p14="http://schemas.microsoft.com/office/powerpoint/2010/main" val="67048236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Clr>
                <a:srgbClr val="279FCE"/>
              </a:buClr>
              <a:defRPr sz="2800"/>
            </a:lvl1pPr>
            <a:lvl2pPr>
              <a:buClr>
                <a:srgbClr val="279FCE"/>
              </a:buClr>
              <a:defRPr sz="2400"/>
            </a:lvl2pPr>
            <a:lvl3pPr>
              <a:buClr>
                <a:srgbClr val="279FCE"/>
              </a:buClr>
              <a:defRPr sz="2000"/>
            </a:lvl3pPr>
            <a:lvl4pPr>
              <a:buClr>
                <a:srgbClr val="279FCE"/>
              </a:buClr>
              <a:defRPr sz="1800"/>
            </a:lvl4pPr>
            <a:lvl5pPr>
              <a:buClr>
                <a:srgbClr val="279FCE"/>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Clr>
                <a:srgbClr val="279FCE"/>
              </a:buClr>
              <a:defRPr sz="2800"/>
            </a:lvl1pPr>
            <a:lvl2pPr>
              <a:buClr>
                <a:srgbClr val="279FCE"/>
              </a:buClr>
              <a:defRPr sz="2400"/>
            </a:lvl2pPr>
            <a:lvl3pPr>
              <a:buClr>
                <a:srgbClr val="279FCE"/>
              </a:buClr>
              <a:defRPr sz="2000"/>
            </a:lvl3pPr>
            <a:lvl4pPr>
              <a:buClr>
                <a:srgbClr val="279FCE"/>
              </a:buClr>
              <a:defRPr sz="1800"/>
            </a:lvl4pPr>
            <a:lvl5pPr>
              <a:buClr>
                <a:srgbClr val="279FCE"/>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0"/>
          </p:nvPr>
        </p:nvSpPr>
        <p:spPr/>
        <p:txBody>
          <a:bodyPr/>
          <a:lstStyle>
            <a:lvl1pPr>
              <a:defRPr/>
            </a:lvl1pPr>
          </a:lstStyle>
          <a:p>
            <a:pPr>
              <a:defRPr/>
            </a:pPr>
            <a:fld id="{FEF22BF4-E4CF-45A2-8CAB-2CEA7D4850F7}" type="slidenum">
              <a:rPr lang="en-US"/>
              <a:pPr>
                <a:defRPr/>
              </a:pPr>
              <a:t>‹#›</a:t>
            </a:fld>
            <a:endParaRPr lang="en-US" dirty="0"/>
          </a:p>
        </p:txBody>
      </p:sp>
    </p:spTree>
    <p:extLst>
      <p:ext uri="{BB962C8B-B14F-4D97-AF65-F5344CB8AC3E}">
        <p14:creationId xmlns:p14="http://schemas.microsoft.com/office/powerpoint/2010/main" val="303109844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HI 360 Divider Slide">
    <p:spTree>
      <p:nvGrpSpPr>
        <p:cNvPr id="1" name=""/>
        <p:cNvGrpSpPr/>
        <p:nvPr/>
      </p:nvGrpSpPr>
      <p:grpSpPr>
        <a:xfrm>
          <a:off x="0" y="0"/>
          <a:ext cx="0" cy="0"/>
          <a:chOff x="0" y="0"/>
          <a:chExt cx="0" cy="0"/>
        </a:xfrm>
      </p:grpSpPr>
      <p:sp>
        <p:nvSpPr>
          <p:cNvPr id="3" name="Rectangle 2"/>
          <p:cNvSpPr/>
          <p:nvPr userDrawn="1"/>
        </p:nvSpPr>
        <p:spPr>
          <a:xfrm>
            <a:off x="0" y="-9525"/>
            <a:ext cx="9144000" cy="6888163"/>
          </a:xfrm>
          <a:prstGeom prst="rect">
            <a:avLst/>
          </a:prstGeom>
          <a:gradFill>
            <a:gsLst>
              <a:gs pos="1000">
                <a:schemeClr val="accent5"/>
              </a:gs>
              <a:gs pos="31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6" descr="FHI360_Logo_Horiz_tag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6173788"/>
            <a:ext cx="817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flipV="1">
            <a:off x="0" y="6691313"/>
            <a:ext cx="9190038" cy="195262"/>
          </a:xfrm>
          <a:prstGeom prst="rect">
            <a:avLst/>
          </a:prstGeom>
          <a:solidFill>
            <a:srgbClr val="279F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6" name="Rectangle 5"/>
          <p:cNvSpPr/>
          <p:nvPr userDrawn="1"/>
        </p:nvSpPr>
        <p:spPr>
          <a:xfrm>
            <a:off x="0" y="984250"/>
            <a:ext cx="9144000" cy="6350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Title 1"/>
          <p:cNvSpPr>
            <a:spLocks noGrp="1"/>
          </p:cNvSpPr>
          <p:nvPr>
            <p:ph type="title"/>
          </p:nvPr>
        </p:nvSpPr>
        <p:spPr>
          <a:xfrm>
            <a:off x="457200" y="0"/>
            <a:ext cx="5678488" cy="992188"/>
          </a:xfrm>
          <a:prstGeom prst="rect">
            <a:avLst/>
          </a:prstGeom>
        </p:spPr>
        <p:txBody>
          <a:bodyPr/>
          <a:lstStyle>
            <a:lvl1pPr>
              <a:defRPr lang="en-US" sz="2800" b="1" kern="1200" dirty="0">
                <a:solidFill>
                  <a:srgbClr val="717074"/>
                </a:solidFill>
                <a:latin typeface="+mn-lt"/>
                <a:ea typeface="+mj-ea"/>
                <a:cs typeface="+mj-cs"/>
              </a:defRPr>
            </a:lvl1pPr>
          </a:lstStyle>
          <a:p>
            <a:pPr lvl="0"/>
            <a:r>
              <a:rPr lang="en-US" dirty="0"/>
              <a:t>Click to edit Master title style</a:t>
            </a:r>
          </a:p>
        </p:txBody>
      </p:sp>
      <p:sp>
        <p:nvSpPr>
          <p:cNvPr id="7" name="Slide Number Placeholder 3"/>
          <p:cNvSpPr>
            <a:spLocks noGrp="1"/>
          </p:cNvSpPr>
          <p:nvPr>
            <p:ph type="sldNum" sz="quarter" idx="10"/>
          </p:nvPr>
        </p:nvSpPr>
        <p:spPr>
          <a:xfrm>
            <a:off x="8204200" y="6678613"/>
            <a:ext cx="593725" cy="217487"/>
          </a:xfrm>
        </p:spPr>
        <p:txBody>
          <a:bodyPr/>
          <a:lstStyle>
            <a:lvl1pPr algn="r">
              <a:defRPr sz="1200" b="1">
                <a:solidFill>
                  <a:schemeClr val="bg1"/>
                </a:solidFill>
                <a:latin typeface="+mn-lt"/>
              </a:defRPr>
            </a:lvl1pPr>
          </a:lstStyle>
          <a:p>
            <a:pPr>
              <a:defRPr/>
            </a:pPr>
            <a:fld id="{8655BFEC-5ADD-47FB-B7ED-2CCFEAFDA482}" type="slidenum">
              <a:rPr lang="en-US"/>
              <a:pPr>
                <a:defRPr/>
              </a:pPr>
              <a:t>‹#›</a:t>
            </a:fld>
            <a:endParaRPr lang="en-US" dirty="0"/>
          </a:p>
        </p:txBody>
      </p:sp>
    </p:spTree>
    <p:extLst>
      <p:ext uri="{BB962C8B-B14F-4D97-AF65-F5344CB8AC3E}">
        <p14:creationId xmlns:p14="http://schemas.microsoft.com/office/powerpoint/2010/main" val="420910578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71695"/>
            <a:ext cx="5486400" cy="355587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498FE2AC-756B-4028-B152-B8873C9E91D4}" type="slidenum">
              <a:rPr lang="en-US"/>
              <a:pPr>
                <a:defRPr/>
              </a:pPr>
              <a:t>‹#›</a:t>
            </a:fld>
            <a:endParaRPr lang="en-US" dirty="0"/>
          </a:p>
        </p:txBody>
      </p:sp>
    </p:spTree>
    <p:extLst>
      <p:ext uri="{BB962C8B-B14F-4D97-AF65-F5344CB8AC3E}">
        <p14:creationId xmlns:p14="http://schemas.microsoft.com/office/powerpoint/2010/main" val="131046293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5661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090613"/>
            <a:ext cx="8229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686800" y="6356350"/>
            <a:ext cx="457200" cy="5016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latin typeface="Calibri" panose="020F0502020204030204" pitchFamily="34" charset="0"/>
              </a:defRPr>
            </a:lvl1pPr>
          </a:lstStyle>
          <a:p>
            <a:pPr>
              <a:defRPr/>
            </a:pPr>
            <a:fld id="{91E40723-709F-4EA6-A582-CD5310569A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01" r:id="rId1"/>
    <p:sldLayoutId id="2147484305" r:id="rId2"/>
    <p:sldLayoutId id="2147484306" r:id="rId3"/>
  </p:sldLayoutIdLst>
  <p:transition spd="slow">
    <p:push dir="u"/>
  </p:transition>
  <p:hf hdr="0" ftr="0" dt="0"/>
  <p:txStyles>
    <p:titleStyle>
      <a:lvl1pPr algn="l" defTabSz="457200" rtl="0" eaLnBrk="0" fontAlgn="base" hangingPunct="0">
        <a:spcBef>
          <a:spcPct val="0"/>
        </a:spcBef>
        <a:spcAft>
          <a:spcPct val="0"/>
        </a:spcAft>
        <a:defRPr sz="2800" b="1" kern="1200">
          <a:solidFill>
            <a:schemeClr val="bg1"/>
          </a:solidFill>
          <a:latin typeface="+mj-lt"/>
          <a:ea typeface="+mj-ea"/>
          <a:cs typeface="+mj-cs"/>
        </a:defRPr>
      </a:lvl1pPr>
      <a:lvl2pPr algn="l" defTabSz="457200" rtl="0" eaLnBrk="0" fontAlgn="base" hangingPunct="0">
        <a:spcBef>
          <a:spcPct val="0"/>
        </a:spcBef>
        <a:spcAft>
          <a:spcPct val="0"/>
        </a:spcAft>
        <a:defRPr sz="2800" b="1">
          <a:solidFill>
            <a:schemeClr val="bg1"/>
          </a:solidFill>
          <a:latin typeface="Calibri" pitchFamily="34" charset="0"/>
        </a:defRPr>
      </a:lvl2pPr>
      <a:lvl3pPr algn="l" defTabSz="457200" rtl="0" eaLnBrk="0" fontAlgn="base" hangingPunct="0">
        <a:spcBef>
          <a:spcPct val="0"/>
        </a:spcBef>
        <a:spcAft>
          <a:spcPct val="0"/>
        </a:spcAft>
        <a:defRPr sz="2800" b="1">
          <a:solidFill>
            <a:schemeClr val="bg1"/>
          </a:solidFill>
          <a:latin typeface="Calibri" pitchFamily="34" charset="0"/>
        </a:defRPr>
      </a:lvl3pPr>
      <a:lvl4pPr algn="l" defTabSz="457200" rtl="0" eaLnBrk="0" fontAlgn="base" hangingPunct="0">
        <a:spcBef>
          <a:spcPct val="0"/>
        </a:spcBef>
        <a:spcAft>
          <a:spcPct val="0"/>
        </a:spcAft>
        <a:defRPr sz="2800" b="1">
          <a:solidFill>
            <a:schemeClr val="bg1"/>
          </a:solidFill>
          <a:latin typeface="Calibri" pitchFamily="34" charset="0"/>
        </a:defRPr>
      </a:lvl4pPr>
      <a:lvl5pPr algn="l" defTabSz="457200" rtl="0" eaLnBrk="0" fontAlgn="base" hangingPunct="0">
        <a:spcBef>
          <a:spcPct val="0"/>
        </a:spcBef>
        <a:spcAft>
          <a:spcPct val="0"/>
        </a:spcAft>
        <a:defRPr sz="2800" b="1">
          <a:solidFill>
            <a:schemeClr val="bg1"/>
          </a:solidFill>
          <a:latin typeface="Calibri" pitchFamily="34" charset="0"/>
        </a:defRPr>
      </a:lvl5pPr>
      <a:lvl6pPr marL="457200" algn="l" defTabSz="457200" rtl="0" fontAlgn="base">
        <a:spcBef>
          <a:spcPct val="0"/>
        </a:spcBef>
        <a:spcAft>
          <a:spcPct val="0"/>
        </a:spcAft>
        <a:defRPr sz="2800" b="1">
          <a:solidFill>
            <a:schemeClr val="bg1"/>
          </a:solidFill>
          <a:latin typeface="Calibri" pitchFamily="34" charset="0"/>
        </a:defRPr>
      </a:lvl6pPr>
      <a:lvl7pPr marL="914400" algn="l" defTabSz="457200" rtl="0" fontAlgn="base">
        <a:spcBef>
          <a:spcPct val="0"/>
        </a:spcBef>
        <a:spcAft>
          <a:spcPct val="0"/>
        </a:spcAft>
        <a:defRPr sz="2800" b="1">
          <a:solidFill>
            <a:schemeClr val="bg1"/>
          </a:solidFill>
          <a:latin typeface="Calibri" pitchFamily="34" charset="0"/>
        </a:defRPr>
      </a:lvl7pPr>
      <a:lvl8pPr marL="1371600" algn="l" defTabSz="457200" rtl="0" fontAlgn="base">
        <a:spcBef>
          <a:spcPct val="0"/>
        </a:spcBef>
        <a:spcAft>
          <a:spcPct val="0"/>
        </a:spcAft>
        <a:defRPr sz="2800" b="1">
          <a:solidFill>
            <a:schemeClr val="bg1"/>
          </a:solidFill>
          <a:latin typeface="Calibri" pitchFamily="34" charset="0"/>
        </a:defRPr>
      </a:lvl8pPr>
      <a:lvl9pPr marL="1828800" algn="l" defTabSz="457200" rtl="0" fontAlgn="base">
        <a:spcBef>
          <a:spcPct val="0"/>
        </a:spcBef>
        <a:spcAft>
          <a:spcPct val="0"/>
        </a:spcAft>
        <a:defRPr sz="2800" b="1">
          <a:solidFill>
            <a:schemeClr val="bg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chemeClr val="bg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200" kern="1200">
          <a:solidFill>
            <a:schemeClr val="bg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0"/>
            <a:ext cx="5678488"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101725"/>
            <a:ext cx="8229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052" name="Picture 6" descr="FHI360_Logo_Horiz_tag_4c.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4825" y="6173788"/>
            <a:ext cx="817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flipV="1">
            <a:off x="0" y="6691313"/>
            <a:ext cx="9190038" cy="195262"/>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3" name="Slide Number Placeholder 2"/>
          <p:cNvSpPr>
            <a:spLocks noGrp="1"/>
          </p:cNvSpPr>
          <p:nvPr>
            <p:ph type="sldNum" sz="quarter" idx="4"/>
          </p:nvPr>
        </p:nvSpPr>
        <p:spPr>
          <a:xfrm>
            <a:off x="8308975" y="6689725"/>
            <a:ext cx="492125" cy="179388"/>
          </a:xfrm>
          <a:prstGeom prst="rect">
            <a:avLst/>
          </a:prstGeom>
        </p:spPr>
        <p:txBody>
          <a:bodyPr vert="horz" lIns="91440" tIns="0" rIns="91440" bIns="0" rtlCol="0" anchor="t" anchorCtr="0"/>
          <a:lstStyle>
            <a:lvl1pPr algn="r">
              <a:defRPr sz="1200" b="1">
                <a:solidFill>
                  <a:schemeClr val="bg1"/>
                </a:solidFill>
                <a:latin typeface="Calibri" panose="020F0502020204030204" pitchFamily="34" charset="0"/>
              </a:defRPr>
            </a:lvl1pPr>
          </a:lstStyle>
          <a:p>
            <a:pPr>
              <a:defRPr/>
            </a:pPr>
            <a:fld id="{3EE23A90-A035-47CE-A24B-D9E0E97B7F74}" type="slidenum">
              <a:rPr lang="en-US"/>
              <a:pPr>
                <a:defRPr/>
              </a:pPr>
              <a:t>‹#›</a:t>
            </a:fld>
            <a:endParaRPr lang="en-US" dirty="0"/>
          </a:p>
        </p:txBody>
      </p:sp>
      <p:pic>
        <p:nvPicPr>
          <p:cNvPr id="7" name="Picture 6">
            <a:extLst>
              <a:ext uri="{FF2B5EF4-FFF2-40B4-BE49-F238E27FC236}">
                <a16:creationId xmlns:a16="http://schemas.microsoft.com/office/drawing/2014/main" id="{66AC35A0-7EBF-C749-A9DB-51E4B4BB52D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422586" y="6134894"/>
            <a:ext cx="1338758" cy="439738"/>
          </a:xfrm>
          <a:prstGeom prst="rect">
            <a:avLst/>
          </a:prstGeom>
        </p:spPr>
      </p:pic>
    </p:spTree>
  </p:cSld>
  <p:clrMap bg1="lt1" tx1="dk1" bg2="lt2" tx2="dk2" accent1="accent1" accent2="accent2" accent3="accent3" accent4="accent4" accent5="accent5" accent6="accent6" hlink="hlink" folHlink="folHlink"/>
  <p:sldLayoutIdLst>
    <p:sldLayoutId id="2147484302" r:id="rId1"/>
    <p:sldLayoutId id="2147484297" r:id="rId2"/>
    <p:sldLayoutId id="2147484298" r:id="rId3"/>
    <p:sldLayoutId id="2147484299" r:id="rId4"/>
    <p:sldLayoutId id="2147484303" r:id="rId5"/>
    <p:sldLayoutId id="2147484300" r:id="rId6"/>
    <p:sldLayoutId id="2147484304" r:id="rId7"/>
  </p:sldLayoutIdLst>
  <p:transition spd="slow">
    <p:push dir="u"/>
  </p:transition>
  <p:hf hdr="0" ftr="0" dt="0"/>
  <p:txStyles>
    <p:title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279ECE"/>
        </a:buClr>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279ECE"/>
        </a:buClr>
        <a:buFont typeface="Arial" panose="020B0604020202020204" pitchFamily="34"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279ECE"/>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279ECE"/>
        </a:buClr>
        <a:buFont typeface="Arial" panose="020B0604020202020204" pitchFamily="34"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279ECE"/>
        </a:buClr>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1216025" y="2533650"/>
            <a:ext cx="7646988" cy="1468438"/>
          </a:xfrm>
          <a:prstGeom prst="rect">
            <a:avLst/>
          </a:prstGeom>
        </p:spPr>
        <p:txBody>
          <a:bodyPr anchor="b"/>
          <a:lstStyle>
            <a:lvl1pPr algn="l" defTabSz="457200" rtl="0" eaLnBrk="1" latinLnBrk="0" hangingPunct="1">
              <a:spcBef>
                <a:spcPct val="0"/>
              </a:spcBef>
              <a:buNone/>
              <a:defRPr sz="3200" b="1" kern="1200" cap="none">
                <a:solidFill>
                  <a:schemeClr val="accent2"/>
                </a:solidFill>
                <a:latin typeface="+mj-lt"/>
                <a:ea typeface="+mj-ea"/>
                <a:cs typeface="+mj-cs"/>
              </a:defRPr>
            </a:lvl1pPr>
          </a:lstStyle>
          <a:p>
            <a:pPr fontAlgn="auto">
              <a:spcAft>
                <a:spcPts val="0"/>
              </a:spcAft>
              <a:defRPr/>
            </a:pPr>
            <a:endParaRPr lang="en-US" sz="2900" cap="all" dirty="0">
              <a:solidFill>
                <a:schemeClr val="bg1"/>
              </a:solidFill>
              <a:cs typeface="Calibri"/>
            </a:endParaRPr>
          </a:p>
        </p:txBody>
      </p:sp>
      <p:sp>
        <p:nvSpPr>
          <p:cNvPr id="9" name="Rectangle 8"/>
          <p:cNvSpPr/>
          <p:nvPr/>
        </p:nvSpPr>
        <p:spPr>
          <a:xfrm>
            <a:off x="457200" y="4318784"/>
            <a:ext cx="3968750" cy="647700"/>
          </a:xfrm>
          <a:prstGeom prst="rect">
            <a:avLst/>
          </a:prstGeom>
        </p:spPr>
        <p:txBody>
          <a:bodyPr>
            <a:spAutoFit/>
          </a:bodyPr>
          <a:lstStyle/>
          <a:p>
            <a:pPr>
              <a:defRPr/>
            </a:pPr>
            <a:r>
              <a:rPr lang="en-US" i="1" spc="100" dirty="0">
                <a:solidFill>
                  <a:schemeClr val="bg1"/>
                </a:solidFill>
                <a:latin typeface="Calibri"/>
                <a:cs typeface="Calibri"/>
              </a:rPr>
              <a:t>FHI 360, Papua New Guinea</a:t>
            </a:r>
          </a:p>
          <a:p>
            <a:pPr>
              <a:defRPr/>
            </a:pPr>
            <a:endParaRPr lang="en-US" i="1" dirty="0">
              <a:solidFill>
                <a:schemeClr val="bg1"/>
              </a:solidFill>
              <a:latin typeface="Calibri"/>
              <a:cs typeface="Calibri"/>
            </a:endParaRPr>
          </a:p>
        </p:txBody>
      </p:sp>
      <p:sp>
        <p:nvSpPr>
          <p:cNvPr id="8196" name="TextBox 9"/>
          <p:cNvSpPr txBox="1">
            <a:spLocks noChangeArrowheads="1"/>
          </p:cNvSpPr>
          <p:nvPr/>
        </p:nvSpPr>
        <p:spPr bwMode="auto">
          <a:xfrm>
            <a:off x="457200" y="1541070"/>
            <a:ext cx="8229600"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bg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9pPr>
          </a:lstStyle>
          <a:p>
            <a:pPr>
              <a:lnSpc>
                <a:spcPts val="3820"/>
              </a:lnSpc>
              <a:spcBef>
                <a:spcPct val="0"/>
              </a:spcBef>
              <a:buFontTx/>
              <a:buNone/>
            </a:pPr>
            <a:r>
              <a:rPr lang="en-US" sz="3600" b="1" dirty="0"/>
              <a:t>Integration of GBV into HIV/STI services increases uptake of post-GBV care services among Key Populations</a:t>
            </a:r>
          </a:p>
          <a:p>
            <a:pPr>
              <a:spcBef>
                <a:spcPct val="0"/>
              </a:spcBef>
              <a:buFontTx/>
              <a:buNone/>
            </a:pPr>
            <a:r>
              <a:rPr lang="en-US" dirty="0">
                <a:solidFill>
                  <a:srgbClr val="00486D"/>
                </a:solidFill>
              </a:rPr>
              <a:t>Lessons learned from Papua New Guinea, 2015 - 2017</a:t>
            </a:r>
            <a:endParaRPr lang="en-US" altLang="en-US" dirty="0">
              <a:solidFill>
                <a:srgbClr val="00486D"/>
              </a:solidFill>
              <a:ea typeface="Calibri" panose="020F0502020204030204" pitchFamily="34" charset="0"/>
              <a:cs typeface="Calibri" panose="020F0502020204030204" pitchFamily="34" charset="0"/>
            </a:endParaRPr>
          </a:p>
        </p:txBody>
      </p:sp>
      <p:sp>
        <p:nvSpPr>
          <p:cNvPr id="11" name="TextBox 10"/>
          <p:cNvSpPr txBox="1"/>
          <p:nvPr/>
        </p:nvSpPr>
        <p:spPr>
          <a:xfrm>
            <a:off x="457200" y="3952072"/>
            <a:ext cx="7893050" cy="414337"/>
          </a:xfrm>
          <a:prstGeom prst="rect">
            <a:avLst/>
          </a:prstGeom>
          <a:noFill/>
        </p:spPr>
        <p:txBody>
          <a:bodyPr>
            <a:spAutoFit/>
          </a:bodyPr>
          <a:lstStyle/>
          <a:p>
            <a:pPr>
              <a:defRPr/>
            </a:pPr>
            <a:r>
              <a:rPr lang="en-US" sz="2100" b="1" spc="150" dirty="0">
                <a:solidFill>
                  <a:schemeClr val="bg1"/>
                </a:solidFill>
                <a:latin typeface="Calibri"/>
                <a:cs typeface="Calibri"/>
              </a:rPr>
              <a:t>DR. IGNATIUS ULAH MOGABA</a:t>
            </a:r>
          </a:p>
        </p:txBody>
      </p:sp>
      <p:sp>
        <p:nvSpPr>
          <p:cNvPr id="12" name="Text Placeholder 2"/>
          <p:cNvSpPr txBox="1">
            <a:spLocks/>
          </p:cNvSpPr>
          <p:nvPr/>
        </p:nvSpPr>
        <p:spPr>
          <a:xfrm>
            <a:off x="7366000" y="469900"/>
            <a:ext cx="1320800" cy="609600"/>
          </a:xfrm>
          <a:prstGeom prst="rect">
            <a:avLst/>
          </a:prstGeom>
        </p:spPr>
        <p:txBody>
          <a:bodyPr>
            <a:normAutofit/>
          </a:bodyPr>
          <a:lstStyle/>
          <a:p>
            <a:pPr marL="342900" indent="-342900" algn="ctr" eaLnBrk="1" fontAlgn="auto" hangingPunct="1">
              <a:lnSpc>
                <a:spcPts val="1600"/>
              </a:lnSpc>
              <a:spcBef>
                <a:spcPts val="0"/>
              </a:spcBef>
              <a:spcAft>
                <a:spcPts val="0"/>
              </a:spcAft>
              <a:defRPr/>
            </a:pPr>
            <a:r>
              <a:rPr lang="en-US" sz="1500" b="1" spc="150" dirty="0">
                <a:solidFill>
                  <a:schemeClr val="bg1"/>
                </a:solidFill>
                <a:latin typeface="Calibri"/>
                <a:cs typeface="Calibri"/>
              </a:rPr>
              <a:t>JULY</a:t>
            </a:r>
          </a:p>
          <a:p>
            <a:pPr marL="342900" indent="-342900" algn="ctr" eaLnBrk="1" fontAlgn="auto" hangingPunct="1">
              <a:lnSpc>
                <a:spcPts val="1600"/>
              </a:lnSpc>
              <a:spcBef>
                <a:spcPts val="0"/>
              </a:spcBef>
              <a:spcAft>
                <a:spcPts val="0"/>
              </a:spcAft>
              <a:defRPr/>
            </a:pPr>
            <a:r>
              <a:rPr lang="en-US" sz="1500" spc="150" dirty="0">
                <a:solidFill>
                  <a:schemeClr val="bg1"/>
                </a:solidFill>
                <a:latin typeface="Calibri"/>
                <a:cs typeface="Calibri"/>
              </a:rPr>
              <a:t>2018</a:t>
            </a:r>
          </a:p>
        </p:txBody>
      </p:sp>
      <p:cxnSp>
        <p:nvCxnSpPr>
          <p:cNvPr id="13" name="Straight Connector 12"/>
          <p:cNvCxnSpPr/>
          <p:nvPr/>
        </p:nvCxnSpPr>
        <p:spPr>
          <a:xfrm>
            <a:off x="561975" y="3758397"/>
            <a:ext cx="749300" cy="1587"/>
          </a:xfrm>
          <a:prstGeom prst="line">
            <a:avLst/>
          </a:prstGeom>
          <a:ln w="76200" cap="flat" cmpd="sng" algn="ctr">
            <a:solidFill>
              <a:srgbClr val="53535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59212B-AC32-D742-9960-E353BE84A0E6}"/>
              </a:ext>
            </a:extLst>
          </p:cNvPr>
          <p:cNvSpPr txBox="1"/>
          <p:nvPr/>
        </p:nvSpPr>
        <p:spPr>
          <a:xfrm>
            <a:off x="880590" y="5403949"/>
            <a:ext cx="4439018" cy="307777"/>
          </a:xfrm>
          <a:prstGeom prst="rect">
            <a:avLst/>
          </a:prstGeom>
          <a:noFill/>
        </p:spPr>
        <p:txBody>
          <a:bodyPr wrap="square" rtlCol="0">
            <a:spAutoFit/>
          </a:bodyPr>
          <a:lstStyle/>
          <a:p>
            <a:pPr algn="l"/>
            <a:r>
              <a:rPr lang="fr-CH" sz="1400" dirty="0">
                <a:solidFill>
                  <a:srgbClr val="00206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002060"/>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002060"/>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pic>
        <p:nvPicPr>
          <p:cNvPr id="14" name="Picture 13">
            <a:extLst>
              <a:ext uri="{FF2B5EF4-FFF2-40B4-BE49-F238E27FC236}">
                <a16:creationId xmlns:a16="http://schemas.microsoft.com/office/drawing/2014/main" id="{AA41D800-6A3E-BE4E-84FB-A5C1716E27C0}"/>
              </a:ext>
            </a:extLst>
          </p:cNvPr>
          <p:cNvPicPr>
            <a:picLocks noChangeAspect="1"/>
          </p:cNvPicPr>
          <p:nvPr/>
        </p:nvPicPr>
        <p:blipFill>
          <a:blip r:embed="rId3">
            <a:duotone>
              <a:prstClr val="black"/>
              <a:schemeClr val="bg1">
                <a:tint val="45000"/>
                <a:satMod val="400000"/>
              </a:schemeClr>
            </a:duotone>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2925" y="5391228"/>
            <a:ext cx="337665" cy="333221"/>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BD50EB-73EA-4A40-83B1-53519F58D35F}"/>
              </a:ext>
            </a:extLst>
          </p:cNvPr>
          <p:cNvSpPr/>
          <p:nvPr/>
        </p:nvSpPr>
        <p:spPr>
          <a:xfrm>
            <a:off x="0" y="-1"/>
            <a:ext cx="9144000" cy="668972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662C0A-9B25-8446-B43D-E1A4395826C3}"/>
              </a:ext>
            </a:extLst>
          </p:cNvPr>
          <p:cNvSpPr>
            <a:spLocks noGrp="1"/>
          </p:cNvSpPr>
          <p:nvPr>
            <p:ph idx="1"/>
          </p:nvPr>
        </p:nvSpPr>
        <p:spPr>
          <a:xfrm>
            <a:off x="1186774" y="1101725"/>
            <a:ext cx="7500026" cy="5024438"/>
          </a:xfrm>
        </p:spPr>
        <p:txBody>
          <a:bodyPr/>
          <a:lstStyle/>
          <a:p>
            <a:pPr marL="0" indent="0">
              <a:spcBef>
                <a:spcPts val="0"/>
              </a:spcBef>
              <a:spcAft>
                <a:spcPts val="3000"/>
              </a:spcAft>
              <a:buNone/>
            </a:pPr>
            <a:r>
              <a:rPr lang="en-US" dirty="0">
                <a:solidFill>
                  <a:schemeClr val="tx1">
                    <a:lumMod val="95000"/>
                    <a:lumOff val="5000"/>
                  </a:schemeClr>
                </a:solidFill>
              </a:rPr>
              <a:t>Integration of GBV with HIV/STI services is feasible </a:t>
            </a:r>
          </a:p>
          <a:p>
            <a:pPr marL="0" indent="0">
              <a:spcBef>
                <a:spcPts val="0"/>
              </a:spcBef>
              <a:spcAft>
                <a:spcPts val="3000"/>
              </a:spcAft>
              <a:buNone/>
            </a:pPr>
            <a:r>
              <a:rPr lang="en-US" dirty="0">
                <a:solidFill>
                  <a:schemeClr val="tx1">
                    <a:lumMod val="95000"/>
                    <a:lumOff val="5000"/>
                  </a:schemeClr>
                </a:solidFill>
              </a:rPr>
              <a:t>Approach increases uptake of post-GBV care</a:t>
            </a:r>
          </a:p>
          <a:p>
            <a:pPr marL="0" indent="0">
              <a:spcBef>
                <a:spcPts val="0"/>
              </a:spcBef>
              <a:spcAft>
                <a:spcPts val="3000"/>
              </a:spcAft>
              <a:buNone/>
            </a:pPr>
            <a:r>
              <a:rPr lang="en-US" dirty="0">
                <a:solidFill>
                  <a:schemeClr val="tx1">
                    <a:lumMod val="95000"/>
                    <a:lumOff val="5000"/>
                  </a:schemeClr>
                </a:solidFill>
              </a:rPr>
              <a:t>Proactive screening alone is insufficient as multiple factors affect GBV survivors’ disclosure</a:t>
            </a:r>
          </a:p>
          <a:p>
            <a:pPr marL="0" indent="0">
              <a:spcBef>
                <a:spcPts val="0"/>
              </a:spcBef>
              <a:spcAft>
                <a:spcPts val="3000"/>
              </a:spcAft>
              <a:buNone/>
            </a:pPr>
            <a:r>
              <a:rPr lang="en-US" dirty="0">
                <a:solidFill>
                  <a:schemeClr val="tx1">
                    <a:lumMod val="95000"/>
                    <a:lumOff val="5000"/>
                  </a:schemeClr>
                </a:solidFill>
              </a:rPr>
              <a:t>A combination of approaches is needed</a:t>
            </a:r>
          </a:p>
        </p:txBody>
      </p:sp>
      <p:sp>
        <p:nvSpPr>
          <p:cNvPr id="4" name="Slide Number Placeholder 3">
            <a:extLst>
              <a:ext uri="{FF2B5EF4-FFF2-40B4-BE49-F238E27FC236}">
                <a16:creationId xmlns:a16="http://schemas.microsoft.com/office/drawing/2014/main" id="{240EC2DB-094C-DB4E-A36A-F185C1AD3985}"/>
              </a:ext>
            </a:extLst>
          </p:cNvPr>
          <p:cNvSpPr>
            <a:spLocks noGrp="1"/>
          </p:cNvSpPr>
          <p:nvPr>
            <p:ph type="sldNum" sz="quarter" idx="10"/>
          </p:nvPr>
        </p:nvSpPr>
        <p:spPr/>
        <p:txBody>
          <a:bodyPr/>
          <a:lstStyle/>
          <a:p>
            <a:pPr>
              <a:defRPr/>
            </a:pPr>
            <a:fld id="{4C0A3798-3E55-40AD-888C-464D28038119}" type="slidenum">
              <a:rPr lang="en-US" smtClean="0"/>
              <a:pPr>
                <a:defRPr/>
              </a:pPr>
              <a:t>10</a:t>
            </a:fld>
            <a:endParaRPr lang="en-US" dirty="0"/>
          </a:p>
        </p:txBody>
      </p:sp>
      <p:grpSp>
        <p:nvGrpSpPr>
          <p:cNvPr id="6" name="Group 5">
            <a:extLst>
              <a:ext uri="{FF2B5EF4-FFF2-40B4-BE49-F238E27FC236}">
                <a16:creationId xmlns:a16="http://schemas.microsoft.com/office/drawing/2014/main" id="{7E5A3972-A63B-8445-AC7C-258BB98BA9A9}"/>
              </a:ext>
            </a:extLst>
          </p:cNvPr>
          <p:cNvGrpSpPr/>
          <p:nvPr/>
        </p:nvGrpSpPr>
        <p:grpSpPr>
          <a:xfrm>
            <a:off x="6295292" y="218455"/>
            <a:ext cx="2613718" cy="694780"/>
            <a:chOff x="6295292" y="218455"/>
            <a:chExt cx="2613718" cy="694780"/>
          </a:xfrm>
        </p:grpSpPr>
        <p:sp>
          <p:nvSpPr>
            <p:cNvPr id="7" name="Rectangle 6">
              <a:extLst>
                <a:ext uri="{FF2B5EF4-FFF2-40B4-BE49-F238E27FC236}">
                  <a16:creationId xmlns:a16="http://schemas.microsoft.com/office/drawing/2014/main" id="{C062926F-0D5B-2846-B8F6-831186FBE9B8}"/>
                </a:ext>
              </a:extLst>
            </p:cNvPr>
            <p:cNvSpPr/>
            <p:nvPr/>
          </p:nvSpPr>
          <p:spPr>
            <a:xfrm>
              <a:off x="6295292" y="218455"/>
              <a:ext cx="2613718"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C8483BF0-B95C-404E-92DE-E8F04B9C7295}"/>
                </a:ext>
              </a:extLst>
            </p:cNvPr>
            <p:cNvSpPr/>
            <p:nvPr/>
          </p:nvSpPr>
          <p:spPr>
            <a:xfrm rot="10800000">
              <a:off x="6567854"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 name="Title 1">
            <a:extLst>
              <a:ext uri="{FF2B5EF4-FFF2-40B4-BE49-F238E27FC236}">
                <a16:creationId xmlns:a16="http://schemas.microsoft.com/office/drawing/2014/main" id="{41EEF07D-5922-6C4A-AE8E-C22F8DA27AEB}"/>
              </a:ext>
            </a:extLst>
          </p:cNvPr>
          <p:cNvSpPr txBox="1">
            <a:spLocks/>
          </p:cNvSpPr>
          <p:nvPr/>
        </p:nvSpPr>
        <p:spPr bwMode="auto">
          <a:xfrm>
            <a:off x="6303523" y="0"/>
            <a:ext cx="260548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CONCLUSIONS</a:t>
            </a:r>
            <a:endParaRPr lang="en-US" altLang="en-US" dirty="0">
              <a:solidFill>
                <a:schemeClr val="bg1"/>
              </a:solidFill>
            </a:endParaRPr>
          </a:p>
        </p:txBody>
      </p:sp>
      <p:sp>
        <p:nvSpPr>
          <p:cNvPr id="12" name="TextBox 11">
            <a:extLst>
              <a:ext uri="{FF2B5EF4-FFF2-40B4-BE49-F238E27FC236}">
                <a16:creationId xmlns:a16="http://schemas.microsoft.com/office/drawing/2014/main" id="{C2858CF7-EFBC-8747-B95F-6E8A1F9A2238}"/>
              </a:ext>
            </a:extLst>
          </p:cNvPr>
          <p:cNvSpPr txBox="1"/>
          <p:nvPr/>
        </p:nvSpPr>
        <p:spPr>
          <a:xfrm>
            <a:off x="836579" y="1231370"/>
            <a:ext cx="252919" cy="369332"/>
          </a:xfrm>
          <a:prstGeom prst="rect">
            <a:avLst/>
          </a:prstGeom>
          <a:solidFill>
            <a:srgbClr val="00B0F0"/>
          </a:solidFill>
        </p:spPr>
        <p:txBody>
          <a:bodyPr wrap="square" rtlCol="0">
            <a:spAutoFit/>
          </a:bodyPr>
          <a:lstStyle/>
          <a:p>
            <a:pPr algn="ctr"/>
            <a:r>
              <a:rPr lang="en-US" b="1" dirty="0"/>
              <a:t>1</a:t>
            </a:r>
          </a:p>
        </p:txBody>
      </p:sp>
      <p:sp>
        <p:nvSpPr>
          <p:cNvPr id="13" name="TextBox 12">
            <a:extLst>
              <a:ext uri="{FF2B5EF4-FFF2-40B4-BE49-F238E27FC236}">
                <a16:creationId xmlns:a16="http://schemas.microsoft.com/office/drawing/2014/main" id="{E698865F-3324-7841-AB28-B35880D8847D}"/>
              </a:ext>
            </a:extLst>
          </p:cNvPr>
          <p:cNvSpPr txBox="1"/>
          <p:nvPr/>
        </p:nvSpPr>
        <p:spPr>
          <a:xfrm>
            <a:off x="833453" y="2106706"/>
            <a:ext cx="252919" cy="369332"/>
          </a:xfrm>
          <a:prstGeom prst="rect">
            <a:avLst/>
          </a:prstGeom>
          <a:solidFill>
            <a:srgbClr val="00B0F0"/>
          </a:solidFill>
        </p:spPr>
        <p:txBody>
          <a:bodyPr wrap="square" rtlCol="0">
            <a:spAutoFit/>
          </a:bodyPr>
          <a:lstStyle/>
          <a:p>
            <a:pPr algn="ctr"/>
            <a:r>
              <a:rPr lang="en-US" b="1" dirty="0"/>
              <a:t>2</a:t>
            </a:r>
          </a:p>
        </p:txBody>
      </p:sp>
      <p:sp>
        <p:nvSpPr>
          <p:cNvPr id="14" name="TextBox 13">
            <a:extLst>
              <a:ext uri="{FF2B5EF4-FFF2-40B4-BE49-F238E27FC236}">
                <a16:creationId xmlns:a16="http://schemas.microsoft.com/office/drawing/2014/main" id="{C9F108AE-1295-184B-B5AB-458340264F8B}"/>
              </a:ext>
            </a:extLst>
          </p:cNvPr>
          <p:cNvSpPr txBox="1"/>
          <p:nvPr/>
        </p:nvSpPr>
        <p:spPr>
          <a:xfrm>
            <a:off x="827207" y="2870705"/>
            <a:ext cx="252919" cy="369332"/>
          </a:xfrm>
          <a:prstGeom prst="rect">
            <a:avLst/>
          </a:prstGeom>
          <a:solidFill>
            <a:srgbClr val="00B0F0"/>
          </a:solidFill>
        </p:spPr>
        <p:txBody>
          <a:bodyPr wrap="square" rtlCol="0">
            <a:spAutoFit/>
          </a:bodyPr>
          <a:lstStyle/>
          <a:p>
            <a:pPr algn="ctr"/>
            <a:r>
              <a:rPr lang="en-US" b="1" dirty="0"/>
              <a:t>3</a:t>
            </a:r>
          </a:p>
        </p:txBody>
      </p:sp>
      <p:pic>
        <p:nvPicPr>
          <p:cNvPr id="15" name="Picture 6" descr="FHI360_Logo_Horiz_tag_4c.png">
            <a:extLst>
              <a:ext uri="{FF2B5EF4-FFF2-40B4-BE49-F238E27FC236}">
                <a16:creationId xmlns:a16="http://schemas.microsoft.com/office/drawing/2014/main" id="{AA2799BE-0DE6-6C4C-AB9B-EB0B4D7932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 y="6173788"/>
            <a:ext cx="817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08481EF5-ED74-3A45-AA5F-E8004E846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586" y="6134894"/>
            <a:ext cx="1338758" cy="439738"/>
          </a:xfrm>
          <a:prstGeom prst="rect">
            <a:avLst/>
          </a:prstGeom>
        </p:spPr>
      </p:pic>
      <p:sp>
        <p:nvSpPr>
          <p:cNvPr id="17" name="TextBox 16">
            <a:extLst/>
          </p:cNvPr>
          <p:cNvSpPr txBox="1"/>
          <p:nvPr/>
        </p:nvSpPr>
        <p:spPr>
          <a:xfrm>
            <a:off x="880531" y="4102076"/>
            <a:ext cx="252919" cy="369332"/>
          </a:xfrm>
          <a:prstGeom prst="rect">
            <a:avLst/>
          </a:prstGeom>
          <a:solidFill>
            <a:srgbClr val="00B0F0"/>
          </a:solidFill>
        </p:spPr>
        <p:txBody>
          <a:bodyPr wrap="square" rtlCol="0">
            <a:spAutoFit/>
          </a:bodyPr>
          <a:lstStyle/>
          <a:p>
            <a:pPr algn="ctr"/>
            <a:r>
              <a:rPr lang="en-US" b="1" dirty="0"/>
              <a:t>4</a:t>
            </a:r>
          </a:p>
        </p:txBody>
      </p:sp>
    </p:spTree>
    <p:extLst>
      <p:ext uri="{BB962C8B-B14F-4D97-AF65-F5344CB8AC3E}">
        <p14:creationId xmlns:p14="http://schemas.microsoft.com/office/powerpoint/2010/main" val="359275502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63687-5D8B-9248-8488-2B6B337F4516}"/>
              </a:ext>
            </a:extLst>
          </p:cNvPr>
          <p:cNvSpPr>
            <a:spLocks noGrp="1"/>
          </p:cNvSpPr>
          <p:nvPr>
            <p:ph idx="1"/>
          </p:nvPr>
        </p:nvSpPr>
        <p:spPr>
          <a:xfrm>
            <a:off x="1071667" y="3369709"/>
            <a:ext cx="2791838" cy="1972215"/>
          </a:xfrm>
        </p:spPr>
        <p:txBody>
          <a:bodyPr/>
          <a:lstStyle/>
          <a:p>
            <a:pPr marL="0" indent="0" algn="ctr">
              <a:buNone/>
            </a:pPr>
            <a:r>
              <a:rPr lang="en-US" b="1" dirty="0">
                <a:solidFill>
                  <a:srgbClr val="00486D"/>
                </a:solidFill>
              </a:rPr>
              <a:t>Scale to health facilities with limited donor support. </a:t>
            </a:r>
          </a:p>
        </p:txBody>
      </p:sp>
      <p:sp>
        <p:nvSpPr>
          <p:cNvPr id="4" name="Slide Number Placeholder 3">
            <a:extLst>
              <a:ext uri="{FF2B5EF4-FFF2-40B4-BE49-F238E27FC236}">
                <a16:creationId xmlns:a16="http://schemas.microsoft.com/office/drawing/2014/main" id="{0612932E-CFE2-A14F-90EA-E37250B98C4D}"/>
              </a:ext>
            </a:extLst>
          </p:cNvPr>
          <p:cNvSpPr>
            <a:spLocks noGrp="1"/>
          </p:cNvSpPr>
          <p:nvPr>
            <p:ph type="sldNum" sz="quarter" idx="10"/>
          </p:nvPr>
        </p:nvSpPr>
        <p:spPr/>
        <p:txBody>
          <a:bodyPr/>
          <a:lstStyle/>
          <a:p>
            <a:pPr>
              <a:defRPr/>
            </a:pPr>
            <a:fld id="{4C0A3798-3E55-40AD-888C-464D28038119}" type="slidenum">
              <a:rPr lang="en-US" smtClean="0"/>
              <a:pPr>
                <a:defRPr/>
              </a:pPr>
              <a:t>11</a:t>
            </a:fld>
            <a:endParaRPr lang="en-US" dirty="0"/>
          </a:p>
        </p:txBody>
      </p:sp>
      <p:grpSp>
        <p:nvGrpSpPr>
          <p:cNvPr id="5" name="Group 4">
            <a:extLst>
              <a:ext uri="{FF2B5EF4-FFF2-40B4-BE49-F238E27FC236}">
                <a16:creationId xmlns:a16="http://schemas.microsoft.com/office/drawing/2014/main" id="{0F465D14-70EB-5F44-B58F-B06461C50269}"/>
              </a:ext>
            </a:extLst>
          </p:cNvPr>
          <p:cNvGrpSpPr/>
          <p:nvPr/>
        </p:nvGrpSpPr>
        <p:grpSpPr>
          <a:xfrm>
            <a:off x="6295292" y="218455"/>
            <a:ext cx="2613718" cy="694780"/>
            <a:chOff x="6295292" y="218455"/>
            <a:chExt cx="2613718" cy="694780"/>
          </a:xfrm>
        </p:grpSpPr>
        <p:sp>
          <p:nvSpPr>
            <p:cNvPr id="6" name="Rectangle 5">
              <a:extLst>
                <a:ext uri="{FF2B5EF4-FFF2-40B4-BE49-F238E27FC236}">
                  <a16:creationId xmlns:a16="http://schemas.microsoft.com/office/drawing/2014/main" id="{81519B4A-5446-7846-8629-33B6FC7CD1CF}"/>
                </a:ext>
              </a:extLst>
            </p:cNvPr>
            <p:cNvSpPr/>
            <p:nvPr/>
          </p:nvSpPr>
          <p:spPr>
            <a:xfrm>
              <a:off x="6295292" y="218455"/>
              <a:ext cx="2613718"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27936CC2-0A24-5942-B2A9-36723A9FFBD3}"/>
                </a:ext>
              </a:extLst>
            </p:cNvPr>
            <p:cNvSpPr/>
            <p:nvPr/>
          </p:nvSpPr>
          <p:spPr>
            <a:xfrm rot="10800000">
              <a:off x="6567854"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Title 1">
            <a:extLst>
              <a:ext uri="{FF2B5EF4-FFF2-40B4-BE49-F238E27FC236}">
                <a16:creationId xmlns:a16="http://schemas.microsoft.com/office/drawing/2014/main" id="{D4705A56-6EB9-CF45-83AD-8E680E472D73}"/>
              </a:ext>
            </a:extLst>
          </p:cNvPr>
          <p:cNvSpPr txBox="1">
            <a:spLocks/>
          </p:cNvSpPr>
          <p:nvPr/>
        </p:nvSpPr>
        <p:spPr bwMode="auto">
          <a:xfrm>
            <a:off x="6303523" y="0"/>
            <a:ext cx="260548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NEXT STEPS</a:t>
            </a:r>
            <a:endParaRPr lang="en-US" altLang="en-US" dirty="0">
              <a:solidFill>
                <a:schemeClr val="bg1"/>
              </a:solidFill>
            </a:endParaRPr>
          </a:p>
        </p:txBody>
      </p:sp>
      <p:sp>
        <p:nvSpPr>
          <p:cNvPr id="11" name="Rectangle 10">
            <a:extLst>
              <a:ext uri="{FF2B5EF4-FFF2-40B4-BE49-F238E27FC236}">
                <a16:creationId xmlns:a16="http://schemas.microsoft.com/office/drawing/2014/main" id="{F406F042-78A3-6742-BACC-FA5DA55D5C87}"/>
              </a:ext>
            </a:extLst>
          </p:cNvPr>
          <p:cNvSpPr/>
          <p:nvPr/>
        </p:nvSpPr>
        <p:spPr>
          <a:xfrm>
            <a:off x="5092030" y="3369709"/>
            <a:ext cx="2801566" cy="1815882"/>
          </a:xfrm>
          <a:prstGeom prst="rect">
            <a:avLst/>
          </a:prstGeom>
        </p:spPr>
        <p:txBody>
          <a:bodyPr wrap="square">
            <a:spAutoFit/>
          </a:bodyPr>
          <a:lstStyle/>
          <a:p>
            <a:pPr marL="0" indent="0" algn="ctr">
              <a:buNone/>
            </a:pPr>
            <a:r>
              <a:rPr lang="en-US" sz="2800" b="1" dirty="0">
                <a:solidFill>
                  <a:srgbClr val="00486D"/>
                </a:solidFill>
                <a:latin typeface="+mn-lt"/>
              </a:rPr>
              <a:t>Enquiry into factors affecting GBV survivors’ disclosure. </a:t>
            </a:r>
          </a:p>
        </p:txBody>
      </p:sp>
      <p:cxnSp>
        <p:nvCxnSpPr>
          <p:cNvPr id="17" name="Straight Connector 16">
            <a:extLst>
              <a:ext uri="{FF2B5EF4-FFF2-40B4-BE49-F238E27FC236}">
                <a16:creationId xmlns:a16="http://schemas.microsoft.com/office/drawing/2014/main" id="{8A9042F1-7810-9940-BDE3-388B099BEAD3}"/>
              </a:ext>
            </a:extLst>
          </p:cNvPr>
          <p:cNvCxnSpPr>
            <a:cxnSpLocks/>
          </p:cNvCxnSpPr>
          <p:nvPr/>
        </p:nvCxnSpPr>
        <p:spPr>
          <a:xfrm flipH="1">
            <a:off x="1230710" y="3277883"/>
            <a:ext cx="2473753"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11EF9542-D40A-FD42-B243-B3E3CA84D916}"/>
              </a:ext>
            </a:extLst>
          </p:cNvPr>
          <p:cNvCxnSpPr>
            <a:cxnSpLocks/>
          </p:cNvCxnSpPr>
          <p:nvPr/>
        </p:nvCxnSpPr>
        <p:spPr>
          <a:xfrm flipH="1">
            <a:off x="5255937" y="3277883"/>
            <a:ext cx="2473753"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pic>
        <p:nvPicPr>
          <p:cNvPr id="21" name="Picture 20">
            <a:extLst>
              <a:ext uri="{FF2B5EF4-FFF2-40B4-BE49-F238E27FC236}">
                <a16:creationId xmlns:a16="http://schemas.microsoft.com/office/drawing/2014/main" id="{09BC5E58-452A-7846-8533-9BB4C2BE3540}"/>
              </a:ext>
            </a:extLst>
          </p:cNvPr>
          <p:cNvPicPr>
            <a:picLocks noChangeAspect="1"/>
          </p:cNvPicPr>
          <p:nvPr/>
        </p:nvPicPr>
        <p:blipFill>
          <a:blip r:embed="rId3"/>
          <a:stretch>
            <a:fillRect/>
          </a:stretch>
        </p:blipFill>
        <p:spPr>
          <a:xfrm>
            <a:off x="1564560" y="1589459"/>
            <a:ext cx="1693883" cy="1596599"/>
          </a:xfrm>
          <a:prstGeom prst="rect">
            <a:avLst/>
          </a:prstGeom>
        </p:spPr>
      </p:pic>
      <p:pic>
        <p:nvPicPr>
          <p:cNvPr id="23" name="Picture 22">
            <a:extLst>
              <a:ext uri="{FF2B5EF4-FFF2-40B4-BE49-F238E27FC236}">
                <a16:creationId xmlns:a16="http://schemas.microsoft.com/office/drawing/2014/main" id="{6A85E9CA-F63E-044C-A4E3-B997540525E2}"/>
              </a:ext>
            </a:extLst>
          </p:cNvPr>
          <p:cNvPicPr>
            <a:picLocks noChangeAspect="1"/>
          </p:cNvPicPr>
          <p:nvPr/>
        </p:nvPicPr>
        <p:blipFill>
          <a:blip r:embed="rId4"/>
          <a:stretch>
            <a:fillRect/>
          </a:stretch>
        </p:blipFill>
        <p:spPr>
          <a:xfrm>
            <a:off x="5660644" y="1537561"/>
            <a:ext cx="1726118" cy="1626983"/>
          </a:xfrm>
          <a:prstGeom prst="rect">
            <a:avLst/>
          </a:prstGeom>
        </p:spPr>
      </p:pic>
    </p:spTree>
    <p:extLst>
      <p:ext uri="{BB962C8B-B14F-4D97-AF65-F5344CB8AC3E}">
        <p14:creationId xmlns:p14="http://schemas.microsoft.com/office/powerpoint/2010/main" val="415589565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FHI360_Logo_Horiz_tag_4c.png">
            <a:extLst>
              <a:ext uri="{FF2B5EF4-FFF2-40B4-BE49-F238E27FC236}">
                <a16:creationId xmlns:a16="http://schemas.microsoft.com/office/drawing/2014/main" id="{43B36BA5-DDC5-F741-9F67-16640F8F60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 y="6173788"/>
            <a:ext cx="817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D02B7D8-FAAA-9E46-98B4-001F83A2B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586" y="6134894"/>
            <a:ext cx="1338758" cy="439738"/>
          </a:xfrm>
          <a:prstGeom prst="rect">
            <a:avLst/>
          </a:prstGeom>
        </p:spPr>
      </p:pic>
      <p:grpSp>
        <p:nvGrpSpPr>
          <p:cNvPr id="6" name="Group 5">
            <a:extLst>
              <a:ext uri="{FF2B5EF4-FFF2-40B4-BE49-F238E27FC236}">
                <a16:creationId xmlns:a16="http://schemas.microsoft.com/office/drawing/2014/main" id="{1EC24075-4F05-F043-AFC4-8BA967C7698E}"/>
              </a:ext>
            </a:extLst>
          </p:cNvPr>
          <p:cNvGrpSpPr/>
          <p:nvPr/>
        </p:nvGrpSpPr>
        <p:grpSpPr>
          <a:xfrm>
            <a:off x="2836190" y="234144"/>
            <a:ext cx="6045163" cy="694780"/>
            <a:chOff x="2863847" y="218455"/>
            <a:chExt cx="6045163" cy="694780"/>
          </a:xfrm>
        </p:grpSpPr>
        <p:sp>
          <p:nvSpPr>
            <p:cNvPr id="7" name="Rectangle 6">
              <a:extLst>
                <a:ext uri="{FF2B5EF4-FFF2-40B4-BE49-F238E27FC236}">
                  <a16:creationId xmlns:a16="http://schemas.microsoft.com/office/drawing/2014/main" id="{B8938445-6A0D-8747-B0AF-F76AD06A9AC8}"/>
                </a:ext>
              </a:extLst>
            </p:cNvPr>
            <p:cNvSpPr/>
            <p:nvPr/>
          </p:nvSpPr>
          <p:spPr>
            <a:xfrm>
              <a:off x="2863847" y="218455"/>
              <a:ext cx="6045163"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AD3D2FD4-B211-7A40-8770-476425E2E7B6}"/>
                </a:ext>
              </a:extLst>
            </p:cNvPr>
            <p:cNvSpPr/>
            <p:nvPr/>
          </p:nvSpPr>
          <p:spPr>
            <a:xfrm rot="10800000">
              <a:off x="3162132"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9" name="Title 1">
            <a:extLst>
              <a:ext uri="{FF2B5EF4-FFF2-40B4-BE49-F238E27FC236}">
                <a16:creationId xmlns:a16="http://schemas.microsoft.com/office/drawing/2014/main" id="{26AD84C0-8D33-3E47-A478-9659B0BEBEA7}"/>
              </a:ext>
            </a:extLst>
          </p:cNvPr>
          <p:cNvSpPr txBox="1">
            <a:spLocks/>
          </p:cNvSpPr>
          <p:nvPr/>
        </p:nvSpPr>
        <p:spPr bwMode="auto">
          <a:xfrm>
            <a:off x="2836190" y="234144"/>
            <a:ext cx="6045163" cy="5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Acknowledgement</a:t>
            </a:r>
            <a:endParaRPr lang="en-US" altLang="en-US" dirty="0">
              <a:solidFill>
                <a:schemeClr val="bg1"/>
              </a:solidFill>
            </a:endParaRPr>
          </a:p>
        </p:txBody>
      </p:sp>
      <p:pic>
        <p:nvPicPr>
          <p:cNvPr id="4" name="Picture 3"/>
          <p:cNvPicPr>
            <a:picLocks noChangeAspect="1"/>
          </p:cNvPicPr>
          <p:nvPr/>
        </p:nvPicPr>
        <p:blipFill>
          <a:blip r:embed="rId5"/>
          <a:stretch>
            <a:fillRect/>
          </a:stretch>
        </p:blipFill>
        <p:spPr>
          <a:xfrm>
            <a:off x="672860" y="1161012"/>
            <a:ext cx="2865555" cy="1533170"/>
          </a:xfrm>
          <a:prstGeom prst="rect">
            <a:avLst/>
          </a:prstGeom>
        </p:spPr>
      </p:pic>
      <p:pic>
        <p:nvPicPr>
          <p:cNvPr id="5" name="Picture 4"/>
          <p:cNvPicPr>
            <a:picLocks noChangeAspect="1"/>
          </p:cNvPicPr>
          <p:nvPr/>
        </p:nvPicPr>
        <p:blipFill>
          <a:blip r:embed="rId6"/>
          <a:stretch>
            <a:fillRect/>
          </a:stretch>
        </p:blipFill>
        <p:spPr>
          <a:xfrm>
            <a:off x="5173926" y="999024"/>
            <a:ext cx="3591105" cy="1504943"/>
          </a:xfrm>
          <a:prstGeom prst="rect">
            <a:avLst/>
          </a:prstGeom>
        </p:spPr>
      </p:pic>
      <p:pic>
        <p:nvPicPr>
          <p:cNvPr id="15" name="Picture 14"/>
          <p:cNvPicPr>
            <a:picLocks noChangeAspect="1"/>
          </p:cNvPicPr>
          <p:nvPr/>
        </p:nvPicPr>
        <p:blipFill>
          <a:blip r:embed="rId7"/>
          <a:stretch>
            <a:fillRect/>
          </a:stretch>
        </p:blipFill>
        <p:spPr>
          <a:xfrm>
            <a:off x="672860" y="3965949"/>
            <a:ext cx="2613937" cy="1776322"/>
          </a:xfrm>
          <a:prstGeom prst="rect">
            <a:avLst/>
          </a:prstGeom>
        </p:spPr>
      </p:pic>
      <p:pic>
        <p:nvPicPr>
          <p:cNvPr id="16" name="Picture 15"/>
          <p:cNvPicPr>
            <a:picLocks noChangeAspect="1"/>
          </p:cNvPicPr>
          <p:nvPr/>
        </p:nvPicPr>
        <p:blipFill>
          <a:blip r:embed="rId8"/>
          <a:stretch>
            <a:fillRect/>
          </a:stretch>
        </p:blipFill>
        <p:spPr>
          <a:xfrm>
            <a:off x="3756911" y="2694182"/>
            <a:ext cx="1919269" cy="1919269"/>
          </a:xfrm>
          <a:prstGeom prst="rect">
            <a:avLst/>
          </a:prstGeom>
        </p:spPr>
      </p:pic>
      <p:pic>
        <p:nvPicPr>
          <p:cNvPr id="17" name="Picture 16"/>
          <p:cNvPicPr>
            <a:picLocks noChangeAspect="1"/>
          </p:cNvPicPr>
          <p:nvPr/>
        </p:nvPicPr>
        <p:blipFill>
          <a:blip r:embed="rId9"/>
          <a:stretch>
            <a:fillRect/>
          </a:stretch>
        </p:blipFill>
        <p:spPr>
          <a:xfrm>
            <a:off x="6653802" y="3803996"/>
            <a:ext cx="1929661" cy="1938275"/>
          </a:xfrm>
          <a:prstGeom prst="rect">
            <a:avLst/>
          </a:prstGeom>
        </p:spPr>
      </p:pic>
    </p:spTree>
    <p:extLst>
      <p:ext uri="{BB962C8B-B14F-4D97-AF65-F5344CB8AC3E}">
        <p14:creationId xmlns:p14="http://schemas.microsoft.com/office/powerpoint/2010/main" val="82832721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5B958C-8F22-6F41-BF98-F69ADA254E47}"/>
              </a:ext>
            </a:extLst>
          </p:cNvPr>
          <p:cNvPicPr>
            <a:picLocks noChangeAspect="1"/>
          </p:cNvPicPr>
          <p:nvPr/>
        </p:nvPicPr>
        <p:blipFill>
          <a:blip r:embed="rId3"/>
          <a:stretch>
            <a:fillRect/>
          </a:stretch>
        </p:blipFill>
        <p:spPr>
          <a:xfrm>
            <a:off x="0" y="0"/>
            <a:ext cx="9442938" cy="7114245"/>
          </a:xfrm>
          <a:prstGeom prst="rect">
            <a:avLst/>
          </a:prstGeom>
        </p:spPr>
      </p:pic>
      <p:sp>
        <p:nvSpPr>
          <p:cNvPr id="2" name="Title 1">
            <a:extLst>
              <a:ext uri="{FF2B5EF4-FFF2-40B4-BE49-F238E27FC236}">
                <a16:creationId xmlns:a16="http://schemas.microsoft.com/office/drawing/2014/main" id="{E1AF5C21-032C-8B40-90A7-06046F6752DB}"/>
              </a:ext>
            </a:extLst>
          </p:cNvPr>
          <p:cNvSpPr>
            <a:spLocks noGrp="1"/>
          </p:cNvSpPr>
          <p:nvPr>
            <p:ph type="title"/>
          </p:nvPr>
        </p:nvSpPr>
        <p:spPr>
          <a:xfrm>
            <a:off x="777621" y="4562614"/>
            <a:ext cx="7887695" cy="992188"/>
          </a:xfrm>
        </p:spPr>
        <p:txBody>
          <a:bodyPr/>
          <a:lstStyle/>
          <a:p>
            <a:pPr algn="ctr"/>
            <a:r>
              <a:rPr lang="en-US" sz="11500" dirty="0">
                <a:solidFill>
                  <a:schemeClr val="bg1"/>
                </a:solidFill>
              </a:rPr>
              <a:t>THANK YOU</a:t>
            </a:r>
          </a:p>
        </p:txBody>
      </p:sp>
      <p:sp>
        <p:nvSpPr>
          <p:cNvPr id="7" name="TextBox 6">
            <a:extLst>
              <a:ext uri="{FF2B5EF4-FFF2-40B4-BE49-F238E27FC236}">
                <a16:creationId xmlns:a16="http://schemas.microsoft.com/office/drawing/2014/main" id="{1C279821-B06E-E343-B7E7-A1E498D093F3}"/>
              </a:ext>
            </a:extLst>
          </p:cNvPr>
          <p:cNvSpPr txBox="1"/>
          <p:nvPr/>
        </p:nvSpPr>
        <p:spPr>
          <a:xfrm>
            <a:off x="2088780" y="6423725"/>
            <a:ext cx="5413149" cy="338554"/>
          </a:xfrm>
          <a:prstGeom prst="rect">
            <a:avLst/>
          </a:prstGeom>
          <a:noFill/>
        </p:spPr>
        <p:txBody>
          <a:bodyPr wrap="none" rtlCol="0">
            <a:spAutoFit/>
          </a:bodyPr>
          <a:lstStyle/>
          <a:p>
            <a:r>
              <a:rPr lang="en-US" sz="1600" b="1" dirty="0">
                <a:solidFill>
                  <a:schemeClr val="bg1"/>
                </a:solidFill>
              </a:rPr>
              <a:t>Photograph: Ryan Brown/UN Women/UN Press Office</a:t>
            </a:r>
            <a:endParaRPr lang="en-US" sz="1600" dirty="0">
              <a:solidFill>
                <a:schemeClr val="bg1"/>
              </a:solidFill>
            </a:endParaRPr>
          </a:p>
        </p:txBody>
      </p:sp>
      <p:grpSp>
        <p:nvGrpSpPr>
          <p:cNvPr id="9" name="Group 8">
            <a:extLst>
              <a:ext uri="{FF2B5EF4-FFF2-40B4-BE49-F238E27FC236}">
                <a16:creationId xmlns:a16="http://schemas.microsoft.com/office/drawing/2014/main" id="{E8F8EAD4-E6B5-DD4B-85B7-74AE451DD9B3}"/>
              </a:ext>
            </a:extLst>
          </p:cNvPr>
          <p:cNvGrpSpPr/>
          <p:nvPr/>
        </p:nvGrpSpPr>
        <p:grpSpPr>
          <a:xfrm>
            <a:off x="812471" y="5736802"/>
            <a:ext cx="7965769" cy="612551"/>
            <a:chOff x="1041071" y="5934922"/>
            <a:chExt cx="7965769" cy="612551"/>
          </a:xfrm>
        </p:grpSpPr>
        <p:sp>
          <p:nvSpPr>
            <p:cNvPr id="3" name="Rectangle 2">
              <a:extLst>
                <a:ext uri="{FF2B5EF4-FFF2-40B4-BE49-F238E27FC236}">
                  <a16:creationId xmlns:a16="http://schemas.microsoft.com/office/drawing/2014/main" id="{FEB9BA04-DA2B-CC4E-A081-8933C4475E4E}"/>
                </a:ext>
              </a:extLst>
            </p:cNvPr>
            <p:cNvSpPr/>
            <p:nvPr/>
          </p:nvSpPr>
          <p:spPr>
            <a:xfrm>
              <a:off x="1041072" y="5934922"/>
              <a:ext cx="7965768" cy="612551"/>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2587F7-167D-594E-A8C9-521472B7308E}"/>
                </a:ext>
              </a:extLst>
            </p:cNvPr>
            <p:cNvSpPr txBox="1"/>
            <p:nvPr/>
          </p:nvSpPr>
          <p:spPr>
            <a:xfrm>
              <a:off x="1041071" y="6024848"/>
              <a:ext cx="7965769" cy="461665"/>
            </a:xfrm>
            <a:prstGeom prst="rect">
              <a:avLst/>
            </a:prstGeom>
            <a:noFill/>
          </p:spPr>
          <p:txBody>
            <a:bodyPr wrap="square" rtlCol="0">
              <a:spAutoFit/>
            </a:bodyPr>
            <a:lstStyle/>
            <a:p>
              <a:pPr algn="ctr"/>
              <a:r>
                <a:rPr lang="en-US" sz="2400" b="1" dirty="0">
                  <a:solidFill>
                    <a:srgbClr val="00486D"/>
                  </a:solidFill>
                </a:rPr>
                <a:t>Be ‘Men of </a:t>
              </a:r>
              <a:r>
                <a:rPr lang="en-US" sz="2400" b="1" dirty="0" err="1">
                  <a:solidFill>
                    <a:srgbClr val="00486D"/>
                  </a:solidFill>
                </a:rPr>
                <a:t>honour</a:t>
              </a:r>
              <a:r>
                <a:rPr lang="en-US" sz="2400" b="1" dirty="0">
                  <a:solidFill>
                    <a:srgbClr val="00486D"/>
                  </a:solidFill>
                </a:rPr>
                <a:t>’. Stop the violence in your homes.  </a:t>
              </a:r>
            </a:p>
          </p:txBody>
        </p:sp>
      </p:grpSp>
    </p:spTree>
    <p:extLst>
      <p:ext uri="{BB962C8B-B14F-4D97-AF65-F5344CB8AC3E}">
        <p14:creationId xmlns:p14="http://schemas.microsoft.com/office/powerpoint/2010/main" val="3191072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85CDA835-A8A6-C946-851C-60C36E57705D}"/>
              </a:ext>
            </a:extLst>
          </p:cNvPr>
          <p:cNvGrpSpPr/>
          <p:nvPr/>
        </p:nvGrpSpPr>
        <p:grpSpPr>
          <a:xfrm>
            <a:off x="6295292" y="218455"/>
            <a:ext cx="2613718" cy="694780"/>
            <a:chOff x="6295292" y="218455"/>
            <a:chExt cx="2613718" cy="694780"/>
          </a:xfrm>
        </p:grpSpPr>
        <p:sp>
          <p:nvSpPr>
            <p:cNvPr id="42" name="Rectangle 41">
              <a:extLst>
                <a:ext uri="{FF2B5EF4-FFF2-40B4-BE49-F238E27FC236}">
                  <a16:creationId xmlns:a16="http://schemas.microsoft.com/office/drawing/2014/main" id="{41A6B8B6-7F94-D742-935C-F55597982A60}"/>
                </a:ext>
              </a:extLst>
            </p:cNvPr>
            <p:cNvSpPr/>
            <p:nvPr/>
          </p:nvSpPr>
          <p:spPr>
            <a:xfrm>
              <a:off x="6295292" y="218455"/>
              <a:ext cx="2613718"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A2709600-A795-5442-BCBB-8C2C6755ECB1}"/>
                </a:ext>
              </a:extLst>
            </p:cNvPr>
            <p:cNvSpPr/>
            <p:nvPr/>
          </p:nvSpPr>
          <p:spPr>
            <a:xfrm rot="10800000">
              <a:off x="6567854"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242" name="Title 1"/>
          <p:cNvSpPr>
            <a:spLocks noGrp="1"/>
          </p:cNvSpPr>
          <p:nvPr>
            <p:ph type="title"/>
          </p:nvPr>
        </p:nvSpPr>
        <p:spPr>
          <a:xfrm>
            <a:off x="6128239" y="0"/>
            <a:ext cx="2648507" cy="992188"/>
          </a:xfrm>
        </p:spPr>
        <p:txBody>
          <a:bodyPr/>
          <a:lstStyle/>
          <a:p>
            <a:pPr algn="r"/>
            <a:r>
              <a:rPr lang="en-US" dirty="0">
                <a:solidFill>
                  <a:schemeClr val="bg1"/>
                </a:solidFill>
              </a:rPr>
              <a:t>BACKGROUND</a:t>
            </a:r>
            <a:endParaRPr lang="en-US" altLang="en-US" dirty="0">
              <a:solidFill>
                <a:schemeClr val="bg1"/>
              </a:solidFill>
            </a:endParaRPr>
          </a:p>
        </p:txBody>
      </p:sp>
      <p:sp>
        <p:nvSpPr>
          <p:cNvPr id="1024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rgbClr val="F37421"/>
              </a:buClr>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Clr>
                <a:srgbClr val="F37421"/>
              </a:buClr>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Clr>
                <a:srgbClr val="F3742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37421"/>
              </a:buClr>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Clr>
                <a:srgbClr val="F37421"/>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F37421"/>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F37421"/>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F37421"/>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F37421"/>
              </a:buClr>
              <a:buFont typeface="Arial" panose="020B0604020202020204" pitchFamily="34" charset="0"/>
              <a:buChar char="•"/>
              <a:defRPr>
                <a:solidFill>
                  <a:schemeClr val="tx1"/>
                </a:solidFill>
                <a:latin typeface="Calibri" panose="020F0502020204030204" pitchFamily="34" charset="0"/>
              </a:defRPr>
            </a:lvl9pPr>
          </a:lstStyle>
          <a:p>
            <a:pPr>
              <a:spcBef>
                <a:spcPct val="0"/>
              </a:spcBef>
              <a:buClrTx/>
              <a:buFontTx/>
              <a:buNone/>
            </a:pPr>
            <a:fld id="{2967BAEC-CB90-45B9-8EB0-8D90EAE7AFCF}" type="slidenum">
              <a:rPr lang="en-US" altLang="en-US" sz="1200" smtClean="0">
                <a:solidFill>
                  <a:schemeClr val="bg1"/>
                </a:solidFill>
              </a:rPr>
              <a:pPr>
                <a:spcBef>
                  <a:spcPct val="0"/>
                </a:spcBef>
                <a:buClrTx/>
                <a:buFontTx/>
                <a:buNone/>
              </a:pPr>
              <a:t>2</a:t>
            </a:fld>
            <a:endParaRPr lang="en-US" altLang="en-US" sz="1200">
              <a:solidFill>
                <a:schemeClr val="bg1"/>
              </a:solidFill>
            </a:endParaRPr>
          </a:p>
        </p:txBody>
      </p:sp>
      <p:sp>
        <p:nvSpPr>
          <p:cNvPr id="10245" name=" 3"/>
          <p:cNvSpPr>
            <a:spLocks noGrp="1"/>
          </p:cNvSpPr>
          <p:nvPr/>
        </p:nvSpPr>
        <p:spPr bwMode="auto">
          <a:xfrm>
            <a:off x="457200" y="1101725"/>
            <a:ext cx="8229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7421"/>
              </a:buClr>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Clr>
                <a:srgbClr val="F37421"/>
              </a:buClr>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Clr>
                <a:srgbClr val="F3742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37421"/>
              </a:buClr>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Clr>
                <a:srgbClr val="F37421"/>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F37421"/>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F37421"/>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F37421"/>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F37421"/>
              </a:buClr>
              <a:buFont typeface="Arial" panose="020B0604020202020204" pitchFamily="34" charset="0"/>
              <a:buChar char="•"/>
              <a:defRPr>
                <a:solidFill>
                  <a:schemeClr val="tx1"/>
                </a:solidFill>
                <a:latin typeface="Calibri" panose="020F0502020204030204" pitchFamily="34" charset="0"/>
              </a:defRPr>
            </a:lvl9pPr>
          </a:lstStyle>
          <a:p>
            <a:pPr>
              <a:spcBef>
                <a:spcPct val="0"/>
              </a:spcBef>
              <a:buClrTx/>
              <a:buFontTx/>
              <a:buNone/>
            </a:pPr>
            <a:endParaRPr lang="en-US" altLang="en-US" sz="1800">
              <a:latin typeface="Arial" panose="020B0604020202020204" pitchFamily="34" charset="0"/>
            </a:endParaRPr>
          </a:p>
        </p:txBody>
      </p:sp>
      <p:pic>
        <p:nvPicPr>
          <p:cNvPr id="3" name="Picture 2">
            <a:extLst>
              <a:ext uri="{FF2B5EF4-FFF2-40B4-BE49-F238E27FC236}">
                <a16:creationId xmlns:a16="http://schemas.microsoft.com/office/drawing/2014/main" id="{07D6911B-8346-214D-A87F-6849BEA6996B}"/>
              </a:ext>
            </a:extLst>
          </p:cNvPr>
          <p:cNvPicPr>
            <a:picLocks noChangeAspect="1"/>
          </p:cNvPicPr>
          <p:nvPr/>
        </p:nvPicPr>
        <p:blipFill rotWithShape="1">
          <a:blip r:embed="rId3"/>
          <a:srcRect l="5233" t="9738" r="7994" b="20349"/>
          <a:stretch/>
        </p:blipFill>
        <p:spPr>
          <a:xfrm>
            <a:off x="-76248" y="538163"/>
            <a:ext cx="3407931" cy="2059314"/>
          </a:xfrm>
          <a:prstGeom prst="rect">
            <a:avLst/>
          </a:prstGeom>
        </p:spPr>
      </p:pic>
      <p:sp>
        <p:nvSpPr>
          <p:cNvPr id="4" name="Rectangle 3">
            <a:extLst>
              <a:ext uri="{FF2B5EF4-FFF2-40B4-BE49-F238E27FC236}">
                <a16:creationId xmlns:a16="http://schemas.microsoft.com/office/drawing/2014/main" id="{5AB68196-AA9E-E54E-A68A-AD131A09E973}"/>
              </a:ext>
            </a:extLst>
          </p:cNvPr>
          <p:cNvSpPr/>
          <p:nvPr/>
        </p:nvSpPr>
        <p:spPr>
          <a:xfrm>
            <a:off x="3371872" y="538163"/>
            <a:ext cx="2396425" cy="830997"/>
          </a:xfrm>
          <a:prstGeom prst="rect">
            <a:avLst/>
          </a:prstGeom>
        </p:spPr>
        <p:txBody>
          <a:bodyPr wrap="none">
            <a:spAutoFit/>
          </a:bodyPr>
          <a:lstStyle/>
          <a:p>
            <a:r>
              <a:rPr lang="en-US" sz="2800" b="1" dirty="0">
                <a:solidFill>
                  <a:srgbClr val="00486D"/>
                </a:solidFill>
                <a:latin typeface="Calibri" panose="020F0502020204030204" pitchFamily="34" charset="0"/>
                <a:cs typeface="Calibri" panose="020F0502020204030204" pitchFamily="34" charset="0"/>
              </a:rPr>
              <a:t>7.8 million</a:t>
            </a:r>
          </a:p>
          <a:p>
            <a:r>
              <a:rPr lang="en-US" sz="2000" dirty="0">
                <a:latin typeface="Calibri" panose="020F0502020204030204" pitchFamily="34" charset="0"/>
                <a:cs typeface="Calibri" panose="020F0502020204030204" pitchFamily="34" charset="0"/>
              </a:rPr>
              <a:t>Papua New Guineans</a:t>
            </a:r>
          </a:p>
        </p:txBody>
      </p:sp>
      <p:sp>
        <p:nvSpPr>
          <p:cNvPr id="5" name="Rectangle 4">
            <a:extLst>
              <a:ext uri="{FF2B5EF4-FFF2-40B4-BE49-F238E27FC236}">
                <a16:creationId xmlns:a16="http://schemas.microsoft.com/office/drawing/2014/main" id="{A729DD59-3E90-7047-9B5C-0AFD66D38436}"/>
              </a:ext>
            </a:extLst>
          </p:cNvPr>
          <p:cNvSpPr/>
          <p:nvPr/>
        </p:nvSpPr>
        <p:spPr>
          <a:xfrm>
            <a:off x="5465600" y="1340115"/>
            <a:ext cx="3627665" cy="1384995"/>
          </a:xfrm>
          <a:prstGeom prst="rect">
            <a:avLst/>
          </a:prstGeom>
        </p:spPr>
        <p:txBody>
          <a:bodyPr wrap="square">
            <a:spAutoFit/>
          </a:bodyPr>
          <a:lstStyle/>
          <a:p>
            <a:r>
              <a:rPr lang="en-US" sz="2800" b="1" dirty="0">
                <a:solidFill>
                  <a:srgbClr val="00486D"/>
                </a:solidFill>
                <a:latin typeface="Calibri" panose="020F0502020204030204" pitchFamily="34" charset="0"/>
                <a:cs typeface="Calibri" panose="020F0502020204030204" pitchFamily="34" charset="0"/>
              </a:rPr>
              <a:t>0.9% </a:t>
            </a:r>
            <a:r>
              <a:rPr lang="en-US" sz="2000" dirty="0">
                <a:latin typeface="Calibri" panose="020F0502020204030204" pitchFamily="34" charset="0"/>
                <a:cs typeface="Calibri" panose="020F0502020204030204" pitchFamily="34" charset="0"/>
              </a:rPr>
              <a:t>HIV prevalence </a:t>
            </a:r>
            <a:r>
              <a:rPr lang="en-US" sz="1400" dirty="0">
                <a:solidFill>
                  <a:schemeClr val="tx1">
                    <a:lumMod val="50000"/>
                    <a:lumOff val="50000"/>
                  </a:schemeClr>
                </a:solidFill>
                <a:latin typeface="Calibri" panose="020F0502020204030204" pitchFamily="34" charset="0"/>
                <a:cs typeface="Calibri" panose="020F0502020204030204" pitchFamily="34" charset="0"/>
              </a:rPr>
              <a:t>(UNAIDS)</a:t>
            </a:r>
          </a:p>
          <a:p>
            <a:r>
              <a:rPr lang="en-US" sz="2800" b="1" dirty="0">
                <a:solidFill>
                  <a:srgbClr val="00486D"/>
                </a:solidFill>
                <a:latin typeface="Calibri" panose="020F0502020204030204" pitchFamily="34" charset="0"/>
                <a:cs typeface="Calibri" panose="020F0502020204030204" pitchFamily="34" charset="0"/>
              </a:rPr>
              <a:t>14.9% </a:t>
            </a:r>
            <a:r>
              <a:rPr lang="en-US" sz="2000" dirty="0">
                <a:latin typeface="Calibri" panose="020F0502020204030204" pitchFamily="34" charset="0"/>
                <a:cs typeface="Calibri" panose="020F0502020204030204" pitchFamily="34" charset="0"/>
              </a:rPr>
              <a:t>FSW </a:t>
            </a:r>
            <a:r>
              <a:rPr lang="en-US" dirty="0">
                <a:solidFill>
                  <a:schemeClr val="tx1">
                    <a:lumMod val="50000"/>
                    <a:lumOff val="50000"/>
                  </a:schemeClr>
                </a:solidFill>
                <a:latin typeface="Calibri" panose="020F0502020204030204" pitchFamily="34" charset="0"/>
                <a:cs typeface="Calibri" panose="020F0502020204030204" pitchFamily="34" charset="0"/>
              </a:rPr>
              <a:t>(NDoH)</a:t>
            </a:r>
            <a:endParaRPr lang="en-US" dirty="0">
              <a:latin typeface="Calibri" panose="020F0502020204030204" pitchFamily="34" charset="0"/>
              <a:cs typeface="Calibri" panose="020F0502020204030204" pitchFamily="34" charset="0"/>
            </a:endParaRPr>
          </a:p>
          <a:p>
            <a:r>
              <a:rPr lang="en-US" sz="2800" b="1" dirty="0">
                <a:solidFill>
                  <a:srgbClr val="00486D"/>
                </a:solidFill>
                <a:latin typeface="Calibri" panose="020F0502020204030204" pitchFamily="34" charset="0"/>
                <a:cs typeface="Calibri" panose="020F0502020204030204" pitchFamily="34" charset="0"/>
              </a:rPr>
              <a:t>8.5% </a:t>
            </a:r>
            <a:r>
              <a:rPr lang="en-US" sz="2000" dirty="0">
                <a:latin typeface="Calibri" panose="020F0502020204030204" pitchFamily="34" charset="0"/>
                <a:cs typeface="Calibri" panose="020F0502020204030204" pitchFamily="34" charset="0"/>
              </a:rPr>
              <a:t>MSM/TG </a:t>
            </a:r>
            <a:r>
              <a:rPr lang="en-US" sz="1600" dirty="0">
                <a:solidFill>
                  <a:schemeClr val="tx1">
                    <a:lumMod val="50000"/>
                    <a:lumOff val="50000"/>
                  </a:schemeClr>
                </a:solidFill>
                <a:latin typeface="Calibri" panose="020F0502020204030204" pitchFamily="34" charset="0"/>
                <a:cs typeface="Calibri" panose="020F0502020204030204" pitchFamily="34" charset="0"/>
              </a:rPr>
              <a:t>(</a:t>
            </a:r>
            <a:r>
              <a:rPr lang="en-US" sz="1600" dirty="0" err="1">
                <a:solidFill>
                  <a:schemeClr val="tx1">
                    <a:lumMod val="50000"/>
                    <a:lumOff val="50000"/>
                  </a:schemeClr>
                </a:solidFill>
                <a:latin typeface="Calibri" panose="020F0502020204030204" pitchFamily="34" charset="0"/>
                <a:cs typeface="Calibri" panose="020F0502020204030204" pitchFamily="34" charset="0"/>
              </a:rPr>
              <a:t>NDoH</a:t>
            </a:r>
            <a:r>
              <a:rPr lang="en-US" sz="1600" dirty="0">
                <a:solidFill>
                  <a:schemeClr val="tx1">
                    <a:lumMod val="50000"/>
                    <a:lumOff val="50000"/>
                  </a:schemeClr>
                </a:solidFill>
                <a:latin typeface="Calibri" panose="020F0502020204030204" pitchFamily="34" charset="0"/>
                <a:cs typeface="Calibri" panose="020F0502020204030204" pitchFamily="34" charset="0"/>
              </a:rPr>
              <a:t>)</a:t>
            </a:r>
          </a:p>
        </p:txBody>
      </p:sp>
      <p:grpSp>
        <p:nvGrpSpPr>
          <p:cNvPr id="12" name="Group 11">
            <a:extLst>
              <a:ext uri="{FF2B5EF4-FFF2-40B4-BE49-F238E27FC236}">
                <a16:creationId xmlns:a16="http://schemas.microsoft.com/office/drawing/2014/main" id="{44ECEF2C-CAA1-3948-A206-4FDE39401EEF}"/>
              </a:ext>
            </a:extLst>
          </p:cNvPr>
          <p:cNvGrpSpPr/>
          <p:nvPr/>
        </p:nvGrpSpPr>
        <p:grpSpPr>
          <a:xfrm>
            <a:off x="3455076" y="1456750"/>
            <a:ext cx="1734088" cy="1140727"/>
            <a:chOff x="3248017" y="1728211"/>
            <a:chExt cx="1734088" cy="1140727"/>
          </a:xfrm>
        </p:grpSpPr>
        <p:pic>
          <p:nvPicPr>
            <p:cNvPr id="7" name="Picture 6">
              <a:extLst>
                <a:ext uri="{FF2B5EF4-FFF2-40B4-BE49-F238E27FC236}">
                  <a16:creationId xmlns:a16="http://schemas.microsoft.com/office/drawing/2014/main" id="{2FDA73CE-D364-844D-9AA6-3CE6AB03A051}"/>
                </a:ext>
              </a:extLst>
            </p:cNvPr>
            <p:cNvPicPr>
              <a:picLocks noChangeAspect="1"/>
            </p:cNvPicPr>
            <p:nvPr/>
          </p:nvPicPr>
          <p:blipFill>
            <a:blip r:embed="rId4">
              <a:duotone>
                <a:prstClr val="black"/>
                <a:srgbClr val="0070C0">
                  <a:tint val="45000"/>
                  <a:satMod val="400000"/>
                </a:srgbClr>
              </a:duotone>
            </a:blip>
            <a:stretch>
              <a:fillRect/>
            </a:stretch>
          </p:blipFill>
          <p:spPr>
            <a:xfrm flipH="1">
              <a:off x="3499728" y="1728211"/>
              <a:ext cx="247408" cy="560433"/>
            </a:xfrm>
            <a:prstGeom prst="rect">
              <a:avLst/>
            </a:prstGeom>
          </p:spPr>
        </p:pic>
        <p:pic>
          <p:nvPicPr>
            <p:cNvPr id="9" name="Picture 8">
              <a:extLst>
                <a:ext uri="{FF2B5EF4-FFF2-40B4-BE49-F238E27FC236}">
                  <a16:creationId xmlns:a16="http://schemas.microsoft.com/office/drawing/2014/main" id="{7E553CE2-DBCB-854F-8423-59CE4F263056}"/>
                </a:ext>
              </a:extLst>
            </p:cNvPr>
            <p:cNvPicPr>
              <a:picLocks noChangeAspect="1"/>
            </p:cNvPicPr>
            <p:nvPr/>
          </p:nvPicPr>
          <p:blipFill>
            <a:blip r:embed="rId5">
              <a:duotone>
                <a:prstClr val="black"/>
                <a:srgbClr val="0070C0">
                  <a:tint val="45000"/>
                  <a:satMod val="400000"/>
                </a:srgbClr>
              </a:duotone>
            </a:blip>
            <a:stretch>
              <a:fillRect/>
            </a:stretch>
          </p:blipFill>
          <p:spPr>
            <a:xfrm flipH="1">
              <a:off x="3248017" y="1734665"/>
              <a:ext cx="251711" cy="553979"/>
            </a:xfrm>
            <a:prstGeom prst="rect">
              <a:avLst/>
            </a:prstGeom>
          </p:spPr>
        </p:pic>
        <p:pic>
          <p:nvPicPr>
            <p:cNvPr id="14" name="Picture 13">
              <a:extLst>
                <a:ext uri="{FF2B5EF4-FFF2-40B4-BE49-F238E27FC236}">
                  <a16:creationId xmlns:a16="http://schemas.microsoft.com/office/drawing/2014/main" id="{304E0897-07F9-D04D-9E6A-A045A20BD37B}"/>
                </a:ext>
              </a:extLst>
            </p:cNvPr>
            <p:cNvPicPr>
              <a:picLocks noChangeAspect="1"/>
            </p:cNvPicPr>
            <p:nvPr/>
          </p:nvPicPr>
          <p:blipFill>
            <a:blip r:embed="rId4">
              <a:duotone>
                <a:prstClr val="black"/>
                <a:srgbClr val="0070C0">
                  <a:tint val="45000"/>
                  <a:satMod val="400000"/>
                </a:srgbClr>
              </a:duotone>
            </a:blip>
            <a:stretch>
              <a:fillRect/>
            </a:stretch>
          </p:blipFill>
          <p:spPr>
            <a:xfrm flipH="1">
              <a:off x="3763019" y="1728211"/>
              <a:ext cx="247408" cy="560433"/>
            </a:xfrm>
            <a:prstGeom prst="rect">
              <a:avLst/>
            </a:prstGeom>
          </p:spPr>
        </p:pic>
        <p:pic>
          <p:nvPicPr>
            <p:cNvPr id="15" name="Picture 14">
              <a:extLst>
                <a:ext uri="{FF2B5EF4-FFF2-40B4-BE49-F238E27FC236}">
                  <a16:creationId xmlns:a16="http://schemas.microsoft.com/office/drawing/2014/main" id="{00F3C991-D702-FA4C-90E1-CB8C1F508A92}"/>
                </a:ext>
              </a:extLst>
            </p:cNvPr>
            <p:cNvPicPr>
              <a:picLocks noChangeAspect="1"/>
            </p:cNvPicPr>
            <p:nvPr/>
          </p:nvPicPr>
          <p:blipFill>
            <a:blip r:embed="rId5"/>
            <a:stretch>
              <a:fillRect/>
            </a:stretch>
          </p:blipFill>
          <p:spPr>
            <a:xfrm flipH="1">
              <a:off x="4009424" y="1734665"/>
              <a:ext cx="251711" cy="553979"/>
            </a:xfrm>
            <a:prstGeom prst="rect">
              <a:avLst/>
            </a:prstGeom>
          </p:spPr>
        </p:pic>
        <p:pic>
          <p:nvPicPr>
            <p:cNvPr id="16" name="Picture 15">
              <a:extLst>
                <a:ext uri="{FF2B5EF4-FFF2-40B4-BE49-F238E27FC236}">
                  <a16:creationId xmlns:a16="http://schemas.microsoft.com/office/drawing/2014/main" id="{C89D04B5-822B-674F-94ED-378DD9329F80}"/>
                </a:ext>
              </a:extLst>
            </p:cNvPr>
            <p:cNvPicPr>
              <a:picLocks noChangeAspect="1"/>
            </p:cNvPicPr>
            <p:nvPr/>
          </p:nvPicPr>
          <p:blipFill>
            <a:blip r:embed="rId5"/>
            <a:stretch>
              <a:fillRect/>
            </a:stretch>
          </p:blipFill>
          <p:spPr>
            <a:xfrm flipH="1">
              <a:off x="4244250" y="1734665"/>
              <a:ext cx="251711" cy="553979"/>
            </a:xfrm>
            <a:prstGeom prst="rect">
              <a:avLst/>
            </a:prstGeom>
          </p:spPr>
        </p:pic>
        <p:pic>
          <p:nvPicPr>
            <p:cNvPr id="17" name="Picture 16">
              <a:extLst>
                <a:ext uri="{FF2B5EF4-FFF2-40B4-BE49-F238E27FC236}">
                  <a16:creationId xmlns:a16="http://schemas.microsoft.com/office/drawing/2014/main" id="{E0EF31E3-07CC-5E47-9E8C-DADD3114EE3D}"/>
                </a:ext>
              </a:extLst>
            </p:cNvPr>
            <p:cNvPicPr>
              <a:picLocks noChangeAspect="1"/>
            </p:cNvPicPr>
            <p:nvPr/>
          </p:nvPicPr>
          <p:blipFill>
            <a:blip r:embed="rId4"/>
            <a:stretch>
              <a:fillRect/>
            </a:stretch>
          </p:blipFill>
          <p:spPr>
            <a:xfrm flipH="1">
              <a:off x="4483989" y="1728211"/>
              <a:ext cx="247408" cy="560433"/>
            </a:xfrm>
            <a:prstGeom prst="rect">
              <a:avLst/>
            </a:prstGeom>
          </p:spPr>
        </p:pic>
        <p:pic>
          <p:nvPicPr>
            <p:cNvPr id="18" name="Picture 17">
              <a:extLst>
                <a:ext uri="{FF2B5EF4-FFF2-40B4-BE49-F238E27FC236}">
                  <a16:creationId xmlns:a16="http://schemas.microsoft.com/office/drawing/2014/main" id="{C86012A4-7A02-7640-836C-188CCF4BDB8D}"/>
                </a:ext>
              </a:extLst>
            </p:cNvPr>
            <p:cNvPicPr>
              <a:picLocks noChangeAspect="1"/>
            </p:cNvPicPr>
            <p:nvPr/>
          </p:nvPicPr>
          <p:blipFill>
            <a:blip r:embed="rId5"/>
            <a:stretch>
              <a:fillRect/>
            </a:stretch>
          </p:blipFill>
          <p:spPr>
            <a:xfrm flipH="1">
              <a:off x="4730394" y="1734665"/>
              <a:ext cx="251711" cy="553979"/>
            </a:xfrm>
            <a:prstGeom prst="rect">
              <a:avLst/>
            </a:prstGeom>
          </p:spPr>
        </p:pic>
        <p:pic>
          <p:nvPicPr>
            <p:cNvPr id="20" name="Picture 19">
              <a:extLst>
                <a:ext uri="{FF2B5EF4-FFF2-40B4-BE49-F238E27FC236}">
                  <a16:creationId xmlns:a16="http://schemas.microsoft.com/office/drawing/2014/main" id="{04397C64-B22F-754D-A083-B5306FC7B751}"/>
                </a:ext>
              </a:extLst>
            </p:cNvPr>
            <p:cNvPicPr>
              <a:picLocks noChangeAspect="1"/>
            </p:cNvPicPr>
            <p:nvPr/>
          </p:nvPicPr>
          <p:blipFill>
            <a:blip r:embed="rId4"/>
            <a:stretch>
              <a:fillRect/>
            </a:stretch>
          </p:blipFill>
          <p:spPr>
            <a:xfrm flipH="1">
              <a:off x="3499728" y="2308505"/>
              <a:ext cx="247408" cy="560433"/>
            </a:xfrm>
            <a:prstGeom prst="rect">
              <a:avLst/>
            </a:prstGeom>
          </p:spPr>
        </p:pic>
        <p:pic>
          <p:nvPicPr>
            <p:cNvPr id="21" name="Picture 20">
              <a:extLst>
                <a:ext uri="{FF2B5EF4-FFF2-40B4-BE49-F238E27FC236}">
                  <a16:creationId xmlns:a16="http://schemas.microsoft.com/office/drawing/2014/main" id="{BEEED710-D409-444A-8356-7FF2DAB515ED}"/>
                </a:ext>
              </a:extLst>
            </p:cNvPr>
            <p:cNvPicPr>
              <a:picLocks noChangeAspect="1"/>
            </p:cNvPicPr>
            <p:nvPr/>
          </p:nvPicPr>
          <p:blipFill>
            <a:blip r:embed="rId5"/>
            <a:stretch>
              <a:fillRect/>
            </a:stretch>
          </p:blipFill>
          <p:spPr>
            <a:xfrm flipH="1">
              <a:off x="3248017" y="2314959"/>
              <a:ext cx="251711" cy="553979"/>
            </a:xfrm>
            <a:prstGeom prst="rect">
              <a:avLst/>
            </a:prstGeom>
          </p:spPr>
        </p:pic>
        <p:pic>
          <p:nvPicPr>
            <p:cNvPr id="22" name="Picture 21">
              <a:extLst>
                <a:ext uri="{FF2B5EF4-FFF2-40B4-BE49-F238E27FC236}">
                  <a16:creationId xmlns:a16="http://schemas.microsoft.com/office/drawing/2014/main" id="{2E469882-3F33-DE46-B878-D228EA133610}"/>
                </a:ext>
              </a:extLst>
            </p:cNvPr>
            <p:cNvPicPr>
              <a:picLocks noChangeAspect="1"/>
            </p:cNvPicPr>
            <p:nvPr/>
          </p:nvPicPr>
          <p:blipFill>
            <a:blip r:embed="rId4"/>
            <a:stretch>
              <a:fillRect/>
            </a:stretch>
          </p:blipFill>
          <p:spPr>
            <a:xfrm flipH="1">
              <a:off x="3763019" y="2308505"/>
              <a:ext cx="247408" cy="560433"/>
            </a:xfrm>
            <a:prstGeom prst="rect">
              <a:avLst/>
            </a:prstGeom>
          </p:spPr>
        </p:pic>
        <p:pic>
          <p:nvPicPr>
            <p:cNvPr id="23" name="Picture 22">
              <a:extLst>
                <a:ext uri="{FF2B5EF4-FFF2-40B4-BE49-F238E27FC236}">
                  <a16:creationId xmlns:a16="http://schemas.microsoft.com/office/drawing/2014/main" id="{B3CF2ABB-ACE5-2E4B-B4C9-BBE59066E660}"/>
                </a:ext>
              </a:extLst>
            </p:cNvPr>
            <p:cNvPicPr>
              <a:picLocks noChangeAspect="1"/>
            </p:cNvPicPr>
            <p:nvPr/>
          </p:nvPicPr>
          <p:blipFill>
            <a:blip r:embed="rId5"/>
            <a:stretch>
              <a:fillRect/>
            </a:stretch>
          </p:blipFill>
          <p:spPr>
            <a:xfrm flipH="1">
              <a:off x="4009424" y="2314959"/>
              <a:ext cx="251711" cy="553979"/>
            </a:xfrm>
            <a:prstGeom prst="rect">
              <a:avLst/>
            </a:prstGeom>
          </p:spPr>
        </p:pic>
        <p:pic>
          <p:nvPicPr>
            <p:cNvPr id="24" name="Picture 23">
              <a:extLst>
                <a:ext uri="{FF2B5EF4-FFF2-40B4-BE49-F238E27FC236}">
                  <a16:creationId xmlns:a16="http://schemas.microsoft.com/office/drawing/2014/main" id="{17C4E32E-E2D3-9343-AF17-CCCB55A8399F}"/>
                </a:ext>
              </a:extLst>
            </p:cNvPr>
            <p:cNvPicPr>
              <a:picLocks noChangeAspect="1"/>
            </p:cNvPicPr>
            <p:nvPr/>
          </p:nvPicPr>
          <p:blipFill>
            <a:blip r:embed="rId5"/>
            <a:stretch>
              <a:fillRect/>
            </a:stretch>
          </p:blipFill>
          <p:spPr>
            <a:xfrm flipH="1">
              <a:off x="4244250" y="2314959"/>
              <a:ext cx="251711" cy="553979"/>
            </a:xfrm>
            <a:prstGeom prst="rect">
              <a:avLst/>
            </a:prstGeom>
          </p:spPr>
        </p:pic>
        <p:pic>
          <p:nvPicPr>
            <p:cNvPr id="25" name="Picture 24">
              <a:extLst>
                <a:ext uri="{FF2B5EF4-FFF2-40B4-BE49-F238E27FC236}">
                  <a16:creationId xmlns:a16="http://schemas.microsoft.com/office/drawing/2014/main" id="{E541B036-EF25-CE43-B121-90BE34EFB8BA}"/>
                </a:ext>
              </a:extLst>
            </p:cNvPr>
            <p:cNvPicPr>
              <a:picLocks noChangeAspect="1"/>
            </p:cNvPicPr>
            <p:nvPr/>
          </p:nvPicPr>
          <p:blipFill>
            <a:blip r:embed="rId4"/>
            <a:stretch>
              <a:fillRect/>
            </a:stretch>
          </p:blipFill>
          <p:spPr>
            <a:xfrm flipH="1">
              <a:off x="4483989" y="2308505"/>
              <a:ext cx="247408" cy="560433"/>
            </a:xfrm>
            <a:prstGeom prst="rect">
              <a:avLst/>
            </a:prstGeom>
          </p:spPr>
        </p:pic>
        <p:pic>
          <p:nvPicPr>
            <p:cNvPr id="26" name="Picture 25">
              <a:extLst>
                <a:ext uri="{FF2B5EF4-FFF2-40B4-BE49-F238E27FC236}">
                  <a16:creationId xmlns:a16="http://schemas.microsoft.com/office/drawing/2014/main" id="{30A9741F-A219-884F-A41B-74333E12C0E9}"/>
                </a:ext>
              </a:extLst>
            </p:cNvPr>
            <p:cNvPicPr>
              <a:picLocks noChangeAspect="1"/>
            </p:cNvPicPr>
            <p:nvPr/>
          </p:nvPicPr>
          <p:blipFill>
            <a:blip r:embed="rId5"/>
            <a:stretch>
              <a:fillRect/>
            </a:stretch>
          </p:blipFill>
          <p:spPr>
            <a:xfrm flipH="1">
              <a:off x="4730394" y="2314959"/>
              <a:ext cx="251711" cy="553979"/>
            </a:xfrm>
            <a:prstGeom prst="rect">
              <a:avLst/>
            </a:prstGeom>
          </p:spPr>
        </p:pic>
      </p:grpSp>
      <p:cxnSp>
        <p:nvCxnSpPr>
          <p:cNvPr id="11" name="Straight Connector 10">
            <a:extLst>
              <a:ext uri="{FF2B5EF4-FFF2-40B4-BE49-F238E27FC236}">
                <a16:creationId xmlns:a16="http://schemas.microsoft.com/office/drawing/2014/main" id="{0F3EFF9D-C672-1949-BBB1-6E1576D7DFC5}"/>
              </a:ext>
            </a:extLst>
          </p:cNvPr>
          <p:cNvCxnSpPr>
            <a:cxnSpLocks/>
          </p:cNvCxnSpPr>
          <p:nvPr/>
        </p:nvCxnSpPr>
        <p:spPr>
          <a:xfrm>
            <a:off x="5219498" y="1610093"/>
            <a:ext cx="246102"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E7FABC9C-3E90-8244-8AA6-C84E0FC37BBA}"/>
              </a:ext>
            </a:extLst>
          </p:cNvPr>
          <p:cNvCxnSpPr>
            <a:cxnSpLocks/>
          </p:cNvCxnSpPr>
          <p:nvPr/>
        </p:nvCxnSpPr>
        <p:spPr>
          <a:xfrm>
            <a:off x="5342549" y="2040916"/>
            <a:ext cx="123051"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DD0EF28D-1299-A44E-80D5-EE8224D908BE}"/>
              </a:ext>
            </a:extLst>
          </p:cNvPr>
          <p:cNvCxnSpPr>
            <a:cxnSpLocks/>
          </p:cNvCxnSpPr>
          <p:nvPr/>
        </p:nvCxnSpPr>
        <p:spPr>
          <a:xfrm>
            <a:off x="5342549" y="2462947"/>
            <a:ext cx="123051"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059CE210-3505-AE47-A969-12A494A4DD70}"/>
              </a:ext>
            </a:extLst>
          </p:cNvPr>
          <p:cNvCxnSpPr>
            <a:cxnSpLocks/>
          </p:cNvCxnSpPr>
          <p:nvPr/>
        </p:nvCxnSpPr>
        <p:spPr>
          <a:xfrm>
            <a:off x="5342549" y="1610093"/>
            <a:ext cx="0" cy="852854"/>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33" name="Rectangle 32">
            <a:extLst>
              <a:ext uri="{FF2B5EF4-FFF2-40B4-BE49-F238E27FC236}">
                <a16:creationId xmlns:a16="http://schemas.microsoft.com/office/drawing/2014/main" id="{A1D129C9-1399-3643-9E64-0BB131BC63C7}"/>
              </a:ext>
            </a:extLst>
          </p:cNvPr>
          <p:cNvSpPr/>
          <p:nvPr/>
        </p:nvSpPr>
        <p:spPr>
          <a:xfrm>
            <a:off x="0" y="2899875"/>
            <a:ext cx="9144000" cy="1253324"/>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2106457-3F85-5244-A297-7AD736BB599B}"/>
              </a:ext>
            </a:extLst>
          </p:cNvPr>
          <p:cNvSpPr/>
          <p:nvPr/>
        </p:nvSpPr>
        <p:spPr>
          <a:xfrm>
            <a:off x="3569045" y="3090793"/>
            <a:ext cx="2225227" cy="900631"/>
          </a:xfrm>
          <a:prstGeom prst="rect">
            <a:avLst/>
          </a:prstGeom>
        </p:spPr>
        <p:txBody>
          <a:bodyPr wrap="square">
            <a:spAutoFit/>
          </a:bodyPr>
          <a:lstStyle/>
          <a:p>
            <a:pPr>
              <a:lnSpc>
                <a:spcPts val="2080"/>
              </a:lnSpc>
            </a:pPr>
            <a:r>
              <a:rPr lang="en-US" sz="2400" b="1" dirty="0">
                <a:solidFill>
                  <a:srgbClr val="279FCE"/>
                </a:solidFill>
                <a:latin typeface="Calibri" panose="020F0502020204030204" pitchFamily="34" charset="0"/>
                <a:cs typeface="Calibri" panose="020F0502020204030204" pitchFamily="34" charset="0"/>
              </a:rPr>
              <a:t>41–45% </a:t>
            </a:r>
            <a:r>
              <a:rPr lang="en-US" sz="2000" dirty="0">
                <a:solidFill>
                  <a:schemeClr val="bg1"/>
                </a:solidFill>
                <a:latin typeface="Calibri" panose="020F0502020204030204" pitchFamily="34" charset="0"/>
                <a:cs typeface="Calibri" panose="020F0502020204030204" pitchFamily="34" charset="0"/>
              </a:rPr>
              <a:t>FSW &amp; MSM/TG </a:t>
            </a:r>
            <a:r>
              <a:rPr lang="en-US" sz="1400" dirty="0">
                <a:solidFill>
                  <a:schemeClr val="bg1"/>
                </a:solidFill>
                <a:latin typeface="Calibri" panose="020F0502020204030204" pitchFamily="34" charset="0"/>
                <a:cs typeface="Calibri" panose="020F0502020204030204" pitchFamily="34" charset="0"/>
              </a:rPr>
              <a:t>(Kelly-</a:t>
            </a:r>
            <a:r>
              <a:rPr lang="en-US" sz="1400" dirty="0" err="1">
                <a:solidFill>
                  <a:schemeClr val="bg1"/>
                </a:solidFill>
                <a:latin typeface="Calibri" panose="020F0502020204030204" pitchFamily="34" charset="0"/>
                <a:cs typeface="Calibri" panose="020F0502020204030204" pitchFamily="34" charset="0"/>
              </a:rPr>
              <a:t>Hanku</a:t>
            </a:r>
            <a:r>
              <a:rPr lang="en-US" sz="1400" dirty="0">
                <a:solidFill>
                  <a:schemeClr val="bg1"/>
                </a:solidFill>
                <a:latin typeface="Calibri" panose="020F0502020204030204" pitchFamily="34" charset="0"/>
                <a:cs typeface="Calibri" panose="020F0502020204030204" pitchFamily="34" charset="0"/>
              </a:rPr>
              <a:t>)</a:t>
            </a:r>
            <a:r>
              <a:rPr lang="en-US" sz="2000" dirty="0">
                <a:solidFill>
                  <a:schemeClr val="bg1"/>
                </a:solidFill>
                <a:latin typeface="Calibri" panose="020F0502020204030204" pitchFamily="34" charset="0"/>
                <a:cs typeface="Calibri" panose="020F0502020204030204" pitchFamily="34" charset="0"/>
              </a:rPr>
              <a:t> experience GBV</a:t>
            </a:r>
          </a:p>
        </p:txBody>
      </p:sp>
      <p:grpSp>
        <p:nvGrpSpPr>
          <p:cNvPr id="41" name="Group 40">
            <a:extLst>
              <a:ext uri="{FF2B5EF4-FFF2-40B4-BE49-F238E27FC236}">
                <a16:creationId xmlns:a16="http://schemas.microsoft.com/office/drawing/2014/main" id="{722A2E8C-CBBB-0148-8E0E-F0DFD7614D32}"/>
              </a:ext>
            </a:extLst>
          </p:cNvPr>
          <p:cNvGrpSpPr/>
          <p:nvPr/>
        </p:nvGrpSpPr>
        <p:grpSpPr>
          <a:xfrm>
            <a:off x="298302" y="3204475"/>
            <a:ext cx="774469" cy="560433"/>
            <a:chOff x="298302" y="3287258"/>
            <a:chExt cx="774469" cy="560433"/>
          </a:xfrm>
        </p:grpSpPr>
        <p:pic>
          <p:nvPicPr>
            <p:cNvPr id="46" name="Picture 45">
              <a:extLst>
                <a:ext uri="{FF2B5EF4-FFF2-40B4-BE49-F238E27FC236}">
                  <a16:creationId xmlns:a16="http://schemas.microsoft.com/office/drawing/2014/main" id="{9C034FF5-7D23-C24D-B8D9-5A7A67FB05D4}"/>
                </a:ext>
              </a:extLst>
            </p:cNvPr>
            <p:cNvPicPr>
              <a:picLocks noChangeAspect="1"/>
            </p:cNvPicPr>
            <p:nvPr/>
          </p:nvPicPr>
          <p:blipFill>
            <a:blip r:embed="rId4">
              <a:lum bright="70000" contrast="-70000"/>
            </a:blip>
            <a:stretch>
              <a:fillRect/>
            </a:stretch>
          </p:blipFill>
          <p:spPr>
            <a:xfrm flipH="1">
              <a:off x="298302" y="3287258"/>
              <a:ext cx="247408" cy="560433"/>
            </a:xfrm>
            <a:prstGeom prst="rect">
              <a:avLst/>
            </a:prstGeom>
          </p:spPr>
        </p:pic>
        <p:pic>
          <p:nvPicPr>
            <p:cNvPr id="47" name="Picture 46">
              <a:extLst>
                <a:ext uri="{FF2B5EF4-FFF2-40B4-BE49-F238E27FC236}">
                  <a16:creationId xmlns:a16="http://schemas.microsoft.com/office/drawing/2014/main" id="{8F212381-2B88-2641-9CB8-8AF23C93D9D3}"/>
                </a:ext>
              </a:extLst>
            </p:cNvPr>
            <p:cNvPicPr>
              <a:picLocks noChangeAspect="1"/>
            </p:cNvPicPr>
            <p:nvPr/>
          </p:nvPicPr>
          <p:blipFill>
            <a:blip r:embed="rId4">
              <a:lum bright="70000" contrast="-70000"/>
            </a:blip>
            <a:stretch>
              <a:fillRect/>
            </a:stretch>
          </p:blipFill>
          <p:spPr>
            <a:xfrm flipH="1">
              <a:off x="561593" y="3287258"/>
              <a:ext cx="247408" cy="560433"/>
            </a:xfrm>
            <a:prstGeom prst="rect">
              <a:avLst/>
            </a:prstGeom>
          </p:spPr>
        </p:pic>
        <p:pic>
          <p:nvPicPr>
            <p:cNvPr id="48" name="Picture 47">
              <a:extLst>
                <a:ext uri="{FF2B5EF4-FFF2-40B4-BE49-F238E27FC236}">
                  <a16:creationId xmlns:a16="http://schemas.microsoft.com/office/drawing/2014/main" id="{346AA2FD-388F-FE42-B23B-CF60BFEFF38C}"/>
                </a:ext>
              </a:extLst>
            </p:cNvPr>
            <p:cNvPicPr>
              <a:picLocks noChangeAspect="1"/>
            </p:cNvPicPr>
            <p:nvPr/>
          </p:nvPicPr>
          <p:blipFill>
            <a:blip r:embed="rId4"/>
            <a:stretch>
              <a:fillRect/>
            </a:stretch>
          </p:blipFill>
          <p:spPr>
            <a:xfrm flipH="1">
              <a:off x="825363" y="3287258"/>
              <a:ext cx="247408" cy="560433"/>
            </a:xfrm>
            <a:prstGeom prst="rect">
              <a:avLst/>
            </a:prstGeom>
          </p:spPr>
        </p:pic>
      </p:grpSp>
      <p:sp>
        <p:nvSpPr>
          <p:cNvPr id="43" name="Rectangle 42">
            <a:extLst>
              <a:ext uri="{FF2B5EF4-FFF2-40B4-BE49-F238E27FC236}">
                <a16:creationId xmlns:a16="http://schemas.microsoft.com/office/drawing/2014/main" id="{27C6AD83-9CAA-F346-A812-1913EDD1CFF4}"/>
              </a:ext>
            </a:extLst>
          </p:cNvPr>
          <p:cNvSpPr/>
          <p:nvPr/>
        </p:nvSpPr>
        <p:spPr>
          <a:xfrm>
            <a:off x="1100572" y="3119469"/>
            <a:ext cx="1166730" cy="844975"/>
          </a:xfrm>
          <a:prstGeom prst="rect">
            <a:avLst/>
          </a:prstGeom>
        </p:spPr>
        <p:txBody>
          <a:bodyPr wrap="none">
            <a:spAutoFit/>
          </a:bodyPr>
          <a:lstStyle/>
          <a:p>
            <a:pPr>
              <a:lnSpc>
                <a:spcPts val="1980"/>
              </a:lnSpc>
            </a:pPr>
            <a:r>
              <a:rPr lang="en-US" sz="2400" b="1" dirty="0">
                <a:solidFill>
                  <a:srgbClr val="279FCE"/>
                </a:solidFill>
                <a:latin typeface="Calibri" panose="020F0502020204030204" pitchFamily="34" charset="0"/>
                <a:cs typeface="Calibri" panose="020F0502020204030204" pitchFamily="34" charset="0"/>
              </a:rPr>
              <a:t>2/3</a:t>
            </a:r>
          </a:p>
          <a:p>
            <a:pPr>
              <a:lnSpc>
                <a:spcPts val="1980"/>
              </a:lnSpc>
            </a:pPr>
            <a:r>
              <a:rPr lang="en-US" sz="2400" b="1" dirty="0">
                <a:solidFill>
                  <a:srgbClr val="279FCE"/>
                </a:solidFill>
                <a:latin typeface="Calibri" panose="020F0502020204030204" pitchFamily="34" charset="0"/>
                <a:cs typeface="Calibri" panose="020F0502020204030204" pitchFamily="34" charset="0"/>
              </a:rPr>
              <a:t>women</a:t>
            </a:r>
          </a:p>
          <a:p>
            <a:pPr>
              <a:lnSpc>
                <a:spcPts val="1980"/>
              </a:lnSpc>
            </a:pPr>
            <a:r>
              <a:rPr lang="en-US" sz="1400" dirty="0">
                <a:solidFill>
                  <a:schemeClr val="bg1"/>
                </a:solidFill>
                <a:latin typeface="Calibri" panose="020F0502020204030204" pitchFamily="34" charset="0"/>
                <a:cs typeface="Calibri" panose="020F0502020204030204" pitchFamily="34" charset="0"/>
              </a:rPr>
              <a:t>(Darko et al.) </a:t>
            </a:r>
          </a:p>
        </p:txBody>
      </p:sp>
      <p:pic>
        <p:nvPicPr>
          <p:cNvPr id="45" name="Picture 44">
            <a:extLst>
              <a:ext uri="{FF2B5EF4-FFF2-40B4-BE49-F238E27FC236}">
                <a16:creationId xmlns:a16="http://schemas.microsoft.com/office/drawing/2014/main" id="{7DF4F87F-DE19-E04E-829E-F3733E153E31}"/>
              </a:ext>
            </a:extLst>
          </p:cNvPr>
          <p:cNvPicPr>
            <a:picLocks noChangeAspect="1"/>
          </p:cNvPicPr>
          <p:nvPr/>
        </p:nvPicPr>
        <p:blipFill rotWithShape="1">
          <a:blip r:embed="rId6"/>
          <a:srcRect l="13611" t="14104" r="14104" b="13611"/>
          <a:stretch/>
        </p:blipFill>
        <p:spPr>
          <a:xfrm>
            <a:off x="2871730" y="3161039"/>
            <a:ext cx="688795" cy="663789"/>
          </a:xfrm>
          <a:prstGeom prst="rect">
            <a:avLst/>
          </a:prstGeom>
        </p:spPr>
      </p:pic>
      <p:sp>
        <p:nvSpPr>
          <p:cNvPr id="49" name="Cross 48">
            <a:extLst>
              <a:ext uri="{FF2B5EF4-FFF2-40B4-BE49-F238E27FC236}">
                <a16:creationId xmlns:a16="http://schemas.microsoft.com/office/drawing/2014/main" id="{85D6D1AE-B492-5742-8D33-4CD1860DCF6A}"/>
              </a:ext>
            </a:extLst>
          </p:cNvPr>
          <p:cNvSpPr/>
          <p:nvPr/>
        </p:nvSpPr>
        <p:spPr>
          <a:xfrm>
            <a:off x="2358686" y="3360780"/>
            <a:ext cx="331513" cy="331513"/>
          </a:xfrm>
          <a:prstGeom prst="plus">
            <a:avLst>
              <a:gd name="adj" fmla="val 4133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981D"/>
              </a:solidFill>
            </a:endParaRPr>
          </a:p>
        </p:txBody>
      </p:sp>
      <p:sp>
        <p:nvSpPr>
          <p:cNvPr id="50" name="Rectangle 49">
            <a:extLst>
              <a:ext uri="{FF2B5EF4-FFF2-40B4-BE49-F238E27FC236}">
                <a16:creationId xmlns:a16="http://schemas.microsoft.com/office/drawing/2014/main" id="{8119344D-757C-3E42-8304-3BD8685152EA}"/>
              </a:ext>
            </a:extLst>
          </p:cNvPr>
          <p:cNvSpPr/>
          <p:nvPr/>
        </p:nvSpPr>
        <p:spPr>
          <a:xfrm>
            <a:off x="6432449" y="3128245"/>
            <a:ext cx="2488858" cy="865365"/>
          </a:xfrm>
          <a:prstGeom prst="rect">
            <a:avLst/>
          </a:prstGeom>
        </p:spPr>
        <p:txBody>
          <a:bodyPr wrap="square">
            <a:spAutoFit/>
          </a:bodyPr>
          <a:lstStyle/>
          <a:p>
            <a:pPr>
              <a:lnSpc>
                <a:spcPts val="1980"/>
              </a:lnSpc>
            </a:pPr>
            <a:r>
              <a:rPr lang="en-US" sz="2400" b="1" dirty="0">
                <a:solidFill>
                  <a:srgbClr val="279FCE"/>
                </a:solidFill>
                <a:latin typeface="Calibri" panose="020F0502020204030204" pitchFamily="34" charset="0"/>
                <a:cs typeface="Calibri" panose="020F0502020204030204" pitchFamily="34" charset="0"/>
              </a:rPr>
              <a:t>GBV increases</a:t>
            </a:r>
            <a:br>
              <a:rPr lang="en-US" sz="2400" b="1" dirty="0">
                <a:solidFill>
                  <a:srgbClr val="279FCE"/>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HIV risk yet decreases service utilization.</a:t>
            </a:r>
          </a:p>
        </p:txBody>
      </p:sp>
      <p:sp>
        <p:nvSpPr>
          <p:cNvPr id="51" name="Notched Right Arrow 50">
            <a:extLst>
              <a:ext uri="{FF2B5EF4-FFF2-40B4-BE49-F238E27FC236}">
                <a16:creationId xmlns:a16="http://schemas.microsoft.com/office/drawing/2014/main" id="{4D00DC9A-5552-3949-91A4-5A7C1D780790}"/>
              </a:ext>
            </a:extLst>
          </p:cNvPr>
          <p:cNvSpPr/>
          <p:nvPr/>
        </p:nvSpPr>
        <p:spPr>
          <a:xfrm rot="16200000">
            <a:off x="6002485" y="3437181"/>
            <a:ext cx="706568" cy="153369"/>
          </a:xfrm>
          <a:prstGeom prst="notchedRightArrow">
            <a:avLst/>
          </a:prstGeom>
          <a:solidFill>
            <a:srgbClr val="DAFD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8981D"/>
              </a:solidFill>
            </a:endParaRPr>
          </a:p>
        </p:txBody>
      </p:sp>
      <p:sp>
        <p:nvSpPr>
          <p:cNvPr id="68" name="Rectangle 67">
            <a:extLst>
              <a:ext uri="{FF2B5EF4-FFF2-40B4-BE49-F238E27FC236}">
                <a16:creationId xmlns:a16="http://schemas.microsoft.com/office/drawing/2014/main" id="{03625263-17A6-374D-8186-8BD2323EA17A}"/>
              </a:ext>
            </a:extLst>
          </p:cNvPr>
          <p:cNvSpPr/>
          <p:nvPr/>
        </p:nvSpPr>
        <p:spPr>
          <a:xfrm>
            <a:off x="0" y="4153896"/>
            <a:ext cx="9144000" cy="25253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60B2ED07-BC14-F04B-BC6C-034A70B279F2}"/>
              </a:ext>
            </a:extLst>
          </p:cNvPr>
          <p:cNvCxnSpPr/>
          <p:nvPr/>
        </p:nvCxnSpPr>
        <p:spPr>
          <a:xfrm>
            <a:off x="5768297" y="3540868"/>
            <a:ext cx="359942" cy="0"/>
          </a:xfrm>
          <a:prstGeom prst="straightConnector1">
            <a:avLst/>
          </a:prstGeom>
          <a:solidFill>
            <a:schemeClr val="accent1"/>
          </a:solidFill>
          <a:ln w="31750">
            <a:solidFill>
              <a:schemeClr val="accent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
        <p:nvSpPr>
          <p:cNvPr id="54" name="Rectangle 53">
            <a:extLst>
              <a:ext uri="{FF2B5EF4-FFF2-40B4-BE49-F238E27FC236}">
                <a16:creationId xmlns:a16="http://schemas.microsoft.com/office/drawing/2014/main" id="{18CA9549-CA34-F94B-80BE-A881404B809E}"/>
              </a:ext>
            </a:extLst>
          </p:cNvPr>
          <p:cNvSpPr/>
          <p:nvPr/>
        </p:nvSpPr>
        <p:spPr>
          <a:xfrm>
            <a:off x="1148890" y="4592245"/>
            <a:ext cx="2821188" cy="1077218"/>
          </a:xfrm>
          <a:prstGeom prst="rect">
            <a:avLst/>
          </a:prstGeom>
        </p:spPr>
        <p:txBody>
          <a:bodyPr wrap="square">
            <a:spAutoFit/>
          </a:bodyPr>
          <a:lstStyle/>
          <a:p>
            <a:r>
              <a:rPr lang="en-US" sz="2400" b="1" dirty="0">
                <a:solidFill>
                  <a:srgbClr val="279FCE"/>
                </a:solidFill>
                <a:latin typeface="Calibri" panose="020F0502020204030204" pitchFamily="34" charset="0"/>
                <a:cs typeface="Calibri" panose="020F0502020204030204" pitchFamily="34" charset="0"/>
              </a:rPr>
              <a:t>Sociocultural factors </a:t>
            </a:r>
            <a:r>
              <a:rPr lang="en-US" sz="2000" dirty="0">
                <a:latin typeface="Calibri" panose="020F0502020204030204" pitchFamily="34" charset="0"/>
                <a:cs typeface="Calibri" panose="020F0502020204030204" pitchFamily="34" charset="0"/>
              </a:rPr>
              <a:t>inhibit GBV disclosure and service uptake</a:t>
            </a:r>
          </a:p>
        </p:txBody>
      </p:sp>
      <p:sp>
        <p:nvSpPr>
          <p:cNvPr id="55" name="Rectangle 54">
            <a:extLst>
              <a:ext uri="{FF2B5EF4-FFF2-40B4-BE49-F238E27FC236}">
                <a16:creationId xmlns:a16="http://schemas.microsoft.com/office/drawing/2014/main" id="{3D103957-3275-AD40-BC4E-0B74DA78E1BF}"/>
              </a:ext>
            </a:extLst>
          </p:cNvPr>
          <p:cNvSpPr/>
          <p:nvPr/>
        </p:nvSpPr>
        <p:spPr>
          <a:xfrm>
            <a:off x="5860134" y="4563173"/>
            <a:ext cx="3233131" cy="1138773"/>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FHI360/USAID project is </a:t>
            </a:r>
            <a:r>
              <a:rPr lang="en-US" sz="2400" b="1" dirty="0">
                <a:solidFill>
                  <a:srgbClr val="279FCE"/>
                </a:solidFill>
                <a:latin typeface="Calibri" panose="020F0502020204030204" pitchFamily="34" charset="0"/>
                <a:cs typeface="Calibri" panose="020F0502020204030204" pitchFamily="34" charset="0"/>
              </a:rPr>
              <a:t>integrating GBV and HIV/STI services</a:t>
            </a:r>
          </a:p>
        </p:txBody>
      </p:sp>
      <p:pic>
        <p:nvPicPr>
          <p:cNvPr id="57" name="Picture 56">
            <a:extLst>
              <a:ext uri="{FF2B5EF4-FFF2-40B4-BE49-F238E27FC236}">
                <a16:creationId xmlns:a16="http://schemas.microsoft.com/office/drawing/2014/main" id="{662ED0DC-33BE-7743-B56C-CF4CD855C54F}"/>
              </a:ext>
            </a:extLst>
          </p:cNvPr>
          <p:cNvPicPr>
            <a:picLocks noChangeAspect="1"/>
          </p:cNvPicPr>
          <p:nvPr/>
        </p:nvPicPr>
        <p:blipFill>
          <a:blip r:embed="rId7"/>
          <a:stretch>
            <a:fillRect/>
          </a:stretch>
        </p:blipFill>
        <p:spPr>
          <a:xfrm>
            <a:off x="184578" y="4556053"/>
            <a:ext cx="1132576" cy="1091459"/>
          </a:xfrm>
          <a:prstGeom prst="rect">
            <a:avLst/>
          </a:prstGeom>
        </p:spPr>
      </p:pic>
      <p:pic>
        <p:nvPicPr>
          <p:cNvPr id="59" name="Picture 58">
            <a:extLst>
              <a:ext uri="{FF2B5EF4-FFF2-40B4-BE49-F238E27FC236}">
                <a16:creationId xmlns:a16="http://schemas.microsoft.com/office/drawing/2014/main" id="{C000EDAC-ECF6-8C40-889B-81B2392A351E}"/>
              </a:ext>
            </a:extLst>
          </p:cNvPr>
          <p:cNvPicPr>
            <a:picLocks noChangeAspect="1"/>
          </p:cNvPicPr>
          <p:nvPr/>
        </p:nvPicPr>
        <p:blipFill>
          <a:blip r:embed="rId8"/>
          <a:stretch>
            <a:fillRect/>
          </a:stretch>
        </p:blipFill>
        <p:spPr>
          <a:xfrm>
            <a:off x="4691048" y="4546185"/>
            <a:ext cx="1174563" cy="1081529"/>
          </a:xfrm>
          <a:prstGeom prst="rect">
            <a:avLst/>
          </a:prstGeom>
        </p:spPr>
      </p:pic>
      <p:cxnSp>
        <p:nvCxnSpPr>
          <p:cNvPr id="64" name="Straight Arrow Connector 63">
            <a:extLst>
              <a:ext uri="{FF2B5EF4-FFF2-40B4-BE49-F238E27FC236}">
                <a16:creationId xmlns:a16="http://schemas.microsoft.com/office/drawing/2014/main" id="{21794D2B-C3E0-7C42-BD2F-EFD5A365D26C}"/>
              </a:ext>
            </a:extLst>
          </p:cNvPr>
          <p:cNvCxnSpPr>
            <a:cxnSpLocks/>
          </p:cNvCxnSpPr>
          <p:nvPr/>
        </p:nvCxnSpPr>
        <p:spPr>
          <a:xfrm>
            <a:off x="1287970" y="3991424"/>
            <a:ext cx="0" cy="428017"/>
          </a:xfrm>
          <a:prstGeom prst="straightConnector1">
            <a:avLst/>
          </a:prstGeom>
          <a:solidFill>
            <a:schemeClr val="accent1"/>
          </a:solidFill>
          <a:ln w="31750">
            <a:solidFill>
              <a:srgbClr val="00486D"/>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66" name="Straight Arrow Connector 65">
            <a:extLst>
              <a:ext uri="{FF2B5EF4-FFF2-40B4-BE49-F238E27FC236}">
                <a16:creationId xmlns:a16="http://schemas.microsoft.com/office/drawing/2014/main" id="{E54AEA36-4FFE-A64A-AD0A-6BF4740F6E6A}"/>
              </a:ext>
            </a:extLst>
          </p:cNvPr>
          <p:cNvCxnSpPr>
            <a:cxnSpLocks/>
          </p:cNvCxnSpPr>
          <p:nvPr/>
        </p:nvCxnSpPr>
        <p:spPr>
          <a:xfrm>
            <a:off x="4478642" y="3991424"/>
            <a:ext cx="0" cy="428017"/>
          </a:xfrm>
          <a:prstGeom prst="straightConnector1">
            <a:avLst/>
          </a:prstGeom>
          <a:solidFill>
            <a:schemeClr val="accent1"/>
          </a:solidFill>
          <a:ln w="31750">
            <a:solidFill>
              <a:srgbClr val="00486D"/>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67" name="Straight Arrow Connector 66">
            <a:extLst>
              <a:ext uri="{FF2B5EF4-FFF2-40B4-BE49-F238E27FC236}">
                <a16:creationId xmlns:a16="http://schemas.microsoft.com/office/drawing/2014/main" id="{326FFFEC-5E0F-0149-8812-510916BA633C}"/>
              </a:ext>
            </a:extLst>
          </p:cNvPr>
          <p:cNvCxnSpPr>
            <a:cxnSpLocks/>
          </p:cNvCxnSpPr>
          <p:nvPr/>
        </p:nvCxnSpPr>
        <p:spPr>
          <a:xfrm>
            <a:off x="7586615" y="3991424"/>
            <a:ext cx="0" cy="428017"/>
          </a:xfrm>
          <a:prstGeom prst="straightConnector1">
            <a:avLst/>
          </a:prstGeom>
          <a:solidFill>
            <a:schemeClr val="accent1"/>
          </a:solidFill>
          <a:ln w="31750">
            <a:solidFill>
              <a:srgbClr val="00486D"/>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pic>
        <p:nvPicPr>
          <p:cNvPr id="69" name="Picture 6" descr="FHI360_Logo_Horiz_tag_4c.png">
            <a:extLst>
              <a:ext uri="{FF2B5EF4-FFF2-40B4-BE49-F238E27FC236}">
                <a16:creationId xmlns:a16="http://schemas.microsoft.com/office/drawing/2014/main" id="{479BEDEC-9E6A-FB4F-BEC6-E62E24E2D7A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4825" y="6173788"/>
            <a:ext cx="817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a:extLst>
              <a:ext uri="{FF2B5EF4-FFF2-40B4-BE49-F238E27FC236}">
                <a16:creationId xmlns:a16="http://schemas.microsoft.com/office/drawing/2014/main" id="{8A4CF6E9-EC44-2242-B2D4-A3B0E366E4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2586" y="6134894"/>
            <a:ext cx="1338758" cy="439738"/>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F9B5C6-90F6-1E45-AE17-269DC96D2680}"/>
              </a:ext>
            </a:extLst>
          </p:cNvPr>
          <p:cNvSpPr/>
          <p:nvPr/>
        </p:nvSpPr>
        <p:spPr>
          <a:xfrm>
            <a:off x="558799" y="1763057"/>
            <a:ext cx="892629" cy="38505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522981-6696-2E44-9122-B63F9666428B}"/>
              </a:ext>
            </a:extLst>
          </p:cNvPr>
          <p:cNvSpPr/>
          <p:nvPr/>
        </p:nvSpPr>
        <p:spPr>
          <a:xfrm>
            <a:off x="558799" y="2256542"/>
            <a:ext cx="1371600" cy="38505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DD0A0B-F2AF-6343-8433-0EF4EBC47800}"/>
              </a:ext>
            </a:extLst>
          </p:cNvPr>
          <p:cNvSpPr/>
          <p:nvPr/>
        </p:nvSpPr>
        <p:spPr>
          <a:xfrm>
            <a:off x="558799" y="1269572"/>
            <a:ext cx="674914" cy="38505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58799" y="1253067"/>
            <a:ext cx="8229600" cy="47668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defRPr/>
            </a:pPr>
            <a:r>
              <a:rPr lang="en-AU" altLang="en-US" sz="2200" b="1" dirty="0">
                <a:solidFill>
                  <a:srgbClr val="00486D"/>
                </a:solidFill>
                <a:latin typeface="+mn-lt"/>
              </a:rPr>
              <a:t>Title</a:t>
            </a:r>
            <a:r>
              <a:rPr lang="en-AU" altLang="en-US" sz="2200" dirty="0">
                <a:solidFill>
                  <a:srgbClr val="279ECE"/>
                </a:solidFill>
                <a:latin typeface="+mn-lt"/>
              </a:rPr>
              <a:t>   </a:t>
            </a:r>
            <a:r>
              <a:rPr lang="en-AU" altLang="en-US" sz="2200" dirty="0">
                <a:latin typeface="+mn-lt"/>
              </a:rPr>
              <a:t>Strengthening HIV/AIDS Services for Key Populations in PNG</a:t>
            </a:r>
            <a:endParaRPr lang="en-AU" altLang="en-US" sz="2200" b="1" dirty="0">
              <a:solidFill>
                <a:srgbClr val="279ECE"/>
              </a:solidFill>
            </a:endParaRPr>
          </a:p>
          <a:p>
            <a:pPr marL="0" indent="0">
              <a:spcBef>
                <a:spcPts val="600"/>
              </a:spcBef>
              <a:spcAft>
                <a:spcPts val="600"/>
              </a:spcAft>
              <a:buNone/>
              <a:defRPr/>
            </a:pPr>
            <a:r>
              <a:rPr lang="en-AU" altLang="en-US" sz="2200" b="1" dirty="0">
                <a:solidFill>
                  <a:srgbClr val="00486D"/>
                </a:solidFill>
              </a:rPr>
              <a:t>Donor</a:t>
            </a:r>
            <a:r>
              <a:rPr lang="en-AU" altLang="en-US" sz="2200" dirty="0">
                <a:solidFill>
                  <a:srgbClr val="279ECE"/>
                </a:solidFill>
              </a:rPr>
              <a:t>   </a:t>
            </a:r>
            <a:r>
              <a:rPr lang="en-AU" altLang="en-US" sz="2200" dirty="0">
                <a:latin typeface="+mn-lt"/>
              </a:rPr>
              <a:t>United States Agency for International Development (USAID)</a:t>
            </a:r>
            <a:endParaRPr lang="en-AU" sz="2200" b="1" dirty="0">
              <a:solidFill>
                <a:srgbClr val="279ECE"/>
              </a:solidFill>
              <a:latin typeface="+mn-lt"/>
            </a:endParaRPr>
          </a:p>
          <a:p>
            <a:pPr marL="0" indent="0">
              <a:spcBef>
                <a:spcPts val="600"/>
              </a:spcBef>
              <a:spcAft>
                <a:spcPts val="600"/>
              </a:spcAft>
              <a:buFont typeface="Arial"/>
              <a:buNone/>
              <a:defRPr/>
            </a:pPr>
            <a:r>
              <a:rPr lang="en-AU" sz="2200" b="1" dirty="0">
                <a:solidFill>
                  <a:srgbClr val="00486D"/>
                </a:solidFill>
                <a:latin typeface="+mn-lt"/>
              </a:rPr>
              <a:t>Objectives</a:t>
            </a:r>
            <a:endParaRPr lang="en-AU" sz="2200" dirty="0">
              <a:solidFill>
                <a:srgbClr val="00486D"/>
              </a:solidFill>
              <a:latin typeface="+mn-lt"/>
            </a:endParaRPr>
          </a:p>
          <a:p>
            <a:pPr marL="914400" lvl="1" indent="-457200">
              <a:buClr>
                <a:srgbClr val="279ECE"/>
              </a:buClr>
              <a:buFont typeface="+mj-lt"/>
              <a:buAutoNum type="arabicPeriod"/>
              <a:defRPr/>
            </a:pPr>
            <a:r>
              <a:rPr lang="en-AU" altLang="en-US" sz="2200" dirty="0">
                <a:latin typeface="+mn-lt"/>
              </a:rPr>
              <a:t>Increase </a:t>
            </a:r>
            <a:r>
              <a:rPr lang="en-AU" altLang="en-US" sz="2200" i="1" dirty="0">
                <a:latin typeface="+mn-lt"/>
              </a:rPr>
              <a:t>demand</a:t>
            </a:r>
            <a:r>
              <a:rPr lang="en-AU" altLang="en-US" sz="2200" dirty="0">
                <a:latin typeface="+mn-lt"/>
              </a:rPr>
              <a:t> for HIV/AIDS services</a:t>
            </a:r>
          </a:p>
          <a:p>
            <a:pPr marL="914400" lvl="1" indent="-457200">
              <a:buClr>
                <a:srgbClr val="279ECE"/>
              </a:buClr>
              <a:buFont typeface="+mj-lt"/>
              <a:buAutoNum type="arabicPeriod"/>
              <a:defRPr/>
            </a:pPr>
            <a:r>
              <a:rPr lang="en-AU" altLang="en-US" sz="2200" dirty="0">
                <a:latin typeface="+mn-lt"/>
              </a:rPr>
              <a:t>Increase the </a:t>
            </a:r>
            <a:r>
              <a:rPr lang="en-AU" altLang="en-US" sz="2200" i="1" dirty="0">
                <a:latin typeface="+mn-lt"/>
              </a:rPr>
              <a:t>supply</a:t>
            </a:r>
            <a:r>
              <a:rPr lang="en-AU" altLang="en-US" sz="2200" dirty="0">
                <a:latin typeface="+mn-lt"/>
              </a:rPr>
              <a:t> of quality HIV/AIDS services</a:t>
            </a:r>
          </a:p>
          <a:p>
            <a:pPr marL="914400" lvl="1" indent="-457200">
              <a:buClr>
                <a:srgbClr val="279ECE"/>
              </a:buClr>
              <a:buFont typeface="+mj-lt"/>
              <a:buAutoNum type="arabicPeriod"/>
              <a:defRPr/>
            </a:pPr>
            <a:r>
              <a:rPr lang="en-AU" altLang="en-US" sz="2200" b="1" dirty="0">
                <a:latin typeface="+mn-lt"/>
              </a:rPr>
              <a:t>Increase the use of </a:t>
            </a:r>
            <a:r>
              <a:rPr lang="en-AU" altLang="en-US" sz="2200" b="1" i="1" dirty="0">
                <a:latin typeface="+mn-lt"/>
              </a:rPr>
              <a:t>facility-and community-based gender and GBV interventions</a:t>
            </a:r>
          </a:p>
          <a:p>
            <a:pPr marL="914400" lvl="1" indent="-457200">
              <a:buClr>
                <a:srgbClr val="279ECE"/>
              </a:buClr>
              <a:buFont typeface="+mj-lt"/>
              <a:buAutoNum type="arabicPeriod"/>
              <a:defRPr/>
            </a:pPr>
            <a:r>
              <a:rPr lang="en-AU" altLang="en-US" sz="2200" dirty="0">
                <a:latin typeface="+mn-lt"/>
              </a:rPr>
              <a:t>Strengthen health systems for HIV/AIDS service delivery.</a:t>
            </a:r>
          </a:p>
        </p:txBody>
      </p:sp>
      <p:grpSp>
        <p:nvGrpSpPr>
          <p:cNvPr id="4" name="Group 3">
            <a:extLst>
              <a:ext uri="{FF2B5EF4-FFF2-40B4-BE49-F238E27FC236}">
                <a16:creationId xmlns:a16="http://schemas.microsoft.com/office/drawing/2014/main" id="{D8AE8994-E2B6-8E45-B320-7F5D005B5ADD}"/>
              </a:ext>
            </a:extLst>
          </p:cNvPr>
          <p:cNvGrpSpPr/>
          <p:nvPr/>
        </p:nvGrpSpPr>
        <p:grpSpPr>
          <a:xfrm>
            <a:off x="3365770" y="234144"/>
            <a:ext cx="5515583" cy="694780"/>
            <a:chOff x="3393427" y="218455"/>
            <a:chExt cx="5515583" cy="694780"/>
          </a:xfrm>
        </p:grpSpPr>
        <p:sp>
          <p:nvSpPr>
            <p:cNvPr id="6" name="Rectangle 5">
              <a:extLst>
                <a:ext uri="{FF2B5EF4-FFF2-40B4-BE49-F238E27FC236}">
                  <a16:creationId xmlns:a16="http://schemas.microsoft.com/office/drawing/2014/main" id="{CB3469B2-4000-3C40-92FA-DA6721EAFC87}"/>
                </a:ext>
              </a:extLst>
            </p:cNvPr>
            <p:cNvSpPr/>
            <p:nvPr/>
          </p:nvSpPr>
          <p:spPr>
            <a:xfrm>
              <a:off x="3393427" y="218455"/>
              <a:ext cx="5515583"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D716189-FC45-3145-8884-2A5685DC4B71}"/>
                </a:ext>
              </a:extLst>
            </p:cNvPr>
            <p:cNvSpPr/>
            <p:nvPr/>
          </p:nvSpPr>
          <p:spPr>
            <a:xfrm rot="10800000">
              <a:off x="3782064"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Title 1">
            <a:extLst>
              <a:ext uri="{FF2B5EF4-FFF2-40B4-BE49-F238E27FC236}">
                <a16:creationId xmlns:a16="http://schemas.microsoft.com/office/drawing/2014/main" id="{DD254CD6-3A12-A647-9E72-293203FF0F38}"/>
              </a:ext>
            </a:extLst>
          </p:cNvPr>
          <p:cNvSpPr txBox="1">
            <a:spLocks/>
          </p:cNvSpPr>
          <p:nvPr/>
        </p:nvSpPr>
        <p:spPr bwMode="auto">
          <a:xfrm>
            <a:off x="3365770" y="234144"/>
            <a:ext cx="5515583" cy="5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FHI 360’s KP Project Overview</a:t>
            </a:r>
            <a:endParaRPr lang="en-US" altLang="en-US" dirty="0">
              <a:solidFill>
                <a:schemeClr val="bg1"/>
              </a:solidFill>
            </a:endParaRPr>
          </a:p>
        </p:txBody>
      </p:sp>
    </p:spTree>
    <p:extLst>
      <p:ext uri="{BB962C8B-B14F-4D97-AF65-F5344CB8AC3E}">
        <p14:creationId xmlns:p14="http://schemas.microsoft.com/office/powerpoint/2010/main" val="147682748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37D4D9-32F2-DF45-8DC0-34F3822F0B7E}"/>
              </a:ext>
            </a:extLst>
          </p:cNvPr>
          <p:cNvSpPr/>
          <p:nvPr/>
        </p:nvSpPr>
        <p:spPr>
          <a:xfrm>
            <a:off x="0" y="-19456"/>
            <a:ext cx="9144000" cy="24186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23B37-B3F4-7646-A7E2-9CAC7D56164D}"/>
              </a:ext>
            </a:extLst>
          </p:cNvPr>
          <p:cNvSpPr>
            <a:spLocks noGrp="1"/>
          </p:cNvSpPr>
          <p:nvPr>
            <p:ph idx="1"/>
          </p:nvPr>
        </p:nvSpPr>
        <p:spPr>
          <a:xfrm>
            <a:off x="457200" y="1101725"/>
            <a:ext cx="8229600" cy="1155092"/>
          </a:xfrm>
        </p:spPr>
        <p:txBody>
          <a:bodyPr numCol="2"/>
          <a:lstStyle/>
          <a:p>
            <a:pPr marL="0" indent="0">
              <a:lnSpc>
                <a:spcPts val="2420"/>
              </a:lnSpc>
              <a:buNone/>
            </a:pPr>
            <a:r>
              <a:rPr lang="en-US" sz="2600" b="1" dirty="0">
                <a:solidFill>
                  <a:schemeClr val="tx1">
                    <a:lumMod val="75000"/>
                    <a:lumOff val="25000"/>
                  </a:schemeClr>
                </a:solidFill>
              </a:rPr>
              <a:t>Project is increasing KP’s access to GBV related services</a:t>
            </a:r>
          </a:p>
          <a:p>
            <a:pPr marL="0" indent="0">
              <a:lnSpc>
                <a:spcPts val="2420"/>
              </a:lnSpc>
              <a:buNone/>
            </a:pPr>
            <a:r>
              <a:rPr lang="en-US" sz="2600" b="1" dirty="0">
                <a:solidFill>
                  <a:schemeClr val="tx1">
                    <a:lumMod val="75000"/>
                    <a:lumOff val="25000"/>
                  </a:schemeClr>
                </a:solidFill>
              </a:rPr>
              <a:t>Integrating gender/GBV interventions into HIV/STI services started in 2015 </a:t>
            </a:r>
          </a:p>
        </p:txBody>
      </p:sp>
      <p:sp>
        <p:nvSpPr>
          <p:cNvPr id="4" name="Slide Number Placeholder 3">
            <a:extLst>
              <a:ext uri="{FF2B5EF4-FFF2-40B4-BE49-F238E27FC236}">
                <a16:creationId xmlns:a16="http://schemas.microsoft.com/office/drawing/2014/main" id="{B2653ED8-763F-4741-AC03-3B77388234A8}"/>
              </a:ext>
            </a:extLst>
          </p:cNvPr>
          <p:cNvSpPr>
            <a:spLocks noGrp="1"/>
          </p:cNvSpPr>
          <p:nvPr>
            <p:ph type="sldNum" sz="quarter" idx="10"/>
          </p:nvPr>
        </p:nvSpPr>
        <p:spPr/>
        <p:txBody>
          <a:bodyPr/>
          <a:lstStyle/>
          <a:p>
            <a:pPr>
              <a:defRPr/>
            </a:pPr>
            <a:fld id="{4C0A3798-3E55-40AD-888C-464D28038119}" type="slidenum">
              <a:rPr lang="en-US" smtClean="0"/>
              <a:pPr>
                <a:defRPr/>
              </a:pPr>
              <a:t>4</a:t>
            </a:fld>
            <a:endParaRPr lang="en-US" dirty="0"/>
          </a:p>
        </p:txBody>
      </p:sp>
      <p:grpSp>
        <p:nvGrpSpPr>
          <p:cNvPr id="5" name="Group 4">
            <a:extLst>
              <a:ext uri="{FF2B5EF4-FFF2-40B4-BE49-F238E27FC236}">
                <a16:creationId xmlns:a16="http://schemas.microsoft.com/office/drawing/2014/main" id="{E8A0077A-CE0E-AA49-8ACB-299A8F43FD38}"/>
              </a:ext>
            </a:extLst>
          </p:cNvPr>
          <p:cNvGrpSpPr/>
          <p:nvPr/>
        </p:nvGrpSpPr>
        <p:grpSpPr>
          <a:xfrm>
            <a:off x="6295292" y="218455"/>
            <a:ext cx="2613718" cy="694780"/>
            <a:chOff x="6295292" y="218455"/>
            <a:chExt cx="2613718" cy="694780"/>
          </a:xfrm>
        </p:grpSpPr>
        <p:sp>
          <p:nvSpPr>
            <p:cNvPr id="6" name="Rectangle 5">
              <a:extLst>
                <a:ext uri="{FF2B5EF4-FFF2-40B4-BE49-F238E27FC236}">
                  <a16:creationId xmlns:a16="http://schemas.microsoft.com/office/drawing/2014/main" id="{F7035B75-0834-FE4B-BF54-8CA624417884}"/>
                </a:ext>
              </a:extLst>
            </p:cNvPr>
            <p:cNvSpPr/>
            <p:nvPr/>
          </p:nvSpPr>
          <p:spPr>
            <a:xfrm>
              <a:off x="6295292" y="218455"/>
              <a:ext cx="2613718"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817472A7-4486-DD42-96EB-CB33EC3E5FF0}"/>
                </a:ext>
              </a:extLst>
            </p:cNvPr>
            <p:cNvSpPr/>
            <p:nvPr/>
          </p:nvSpPr>
          <p:spPr>
            <a:xfrm rot="10800000">
              <a:off x="6567854"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Title 1">
            <a:extLst>
              <a:ext uri="{FF2B5EF4-FFF2-40B4-BE49-F238E27FC236}">
                <a16:creationId xmlns:a16="http://schemas.microsoft.com/office/drawing/2014/main" id="{78CAC98E-295D-4C4C-90D8-9AA788C2039C}"/>
              </a:ext>
            </a:extLst>
          </p:cNvPr>
          <p:cNvSpPr txBox="1">
            <a:spLocks/>
          </p:cNvSpPr>
          <p:nvPr/>
        </p:nvSpPr>
        <p:spPr bwMode="auto">
          <a:xfrm>
            <a:off x="6488349" y="0"/>
            <a:ext cx="228839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DESCRIPTION</a:t>
            </a:r>
            <a:endParaRPr lang="en-US" altLang="en-US" dirty="0">
              <a:solidFill>
                <a:schemeClr val="bg1"/>
              </a:solidFill>
            </a:endParaRPr>
          </a:p>
        </p:txBody>
      </p:sp>
      <p:sp>
        <p:nvSpPr>
          <p:cNvPr id="12" name="Rectangle 11">
            <a:extLst>
              <a:ext uri="{FF2B5EF4-FFF2-40B4-BE49-F238E27FC236}">
                <a16:creationId xmlns:a16="http://schemas.microsoft.com/office/drawing/2014/main" id="{FF78FF56-DC55-4941-9B1D-1B6B767D2CC8}"/>
              </a:ext>
            </a:extLst>
          </p:cNvPr>
          <p:cNvSpPr/>
          <p:nvPr/>
        </p:nvSpPr>
        <p:spPr>
          <a:xfrm>
            <a:off x="544749" y="2571518"/>
            <a:ext cx="7889132" cy="3221395"/>
          </a:xfrm>
          <a:prstGeom prst="rect">
            <a:avLst/>
          </a:prstGeom>
        </p:spPr>
        <p:txBody>
          <a:bodyPr wrap="square">
            <a:spAutoFit/>
          </a:bodyPr>
          <a:lstStyle/>
          <a:p>
            <a:pPr>
              <a:spcAft>
                <a:spcPts val="1200"/>
              </a:spcAft>
            </a:pPr>
            <a:r>
              <a:rPr lang="en-US" sz="2600" b="1" dirty="0">
                <a:solidFill>
                  <a:schemeClr val="tx1">
                    <a:lumMod val="75000"/>
                    <a:lumOff val="25000"/>
                  </a:schemeClr>
                </a:solidFill>
                <a:latin typeface="+mn-lt"/>
              </a:rPr>
              <a:t>Key interventions included</a:t>
            </a:r>
          </a:p>
          <a:p>
            <a:pPr marL="1376363" lvl="1">
              <a:spcAft>
                <a:spcPts val="1400"/>
              </a:spcAft>
            </a:pPr>
            <a:r>
              <a:rPr lang="en-US" sz="2400" dirty="0">
                <a:latin typeface="Calibri" panose="020F0502020204030204" pitchFamily="34" charset="0"/>
                <a:cs typeface="Calibri" panose="020F0502020204030204" pitchFamily="34" charset="0"/>
              </a:rPr>
              <a:t>Preparing service providers for KP-friendly, comprehensive post-GBV clinical services </a:t>
            </a:r>
          </a:p>
          <a:p>
            <a:pPr marL="1376363" lvl="1">
              <a:spcAft>
                <a:spcPts val="1400"/>
              </a:spcAft>
            </a:pPr>
            <a:r>
              <a:rPr lang="en-US" sz="2400" dirty="0">
                <a:latin typeface="Calibri" panose="020F0502020204030204" pitchFamily="34" charset="0"/>
                <a:cs typeface="Calibri" panose="020F0502020204030204" pitchFamily="34" charset="0"/>
              </a:rPr>
              <a:t>Increasing awareness on GBV among target populations </a:t>
            </a:r>
          </a:p>
          <a:p>
            <a:pPr marL="1376363" lvl="1">
              <a:spcAft>
                <a:spcPts val="1400"/>
              </a:spcAft>
            </a:pPr>
            <a:r>
              <a:rPr lang="en-US" sz="2400" dirty="0">
                <a:latin typeface="Calibri" panose="020F0502020204030204" pitchFamily="34" charset="0"/>
                <a:cs typeface="Calibri" panose="020F0502020204030204" pitchFamily="34" charset="0"/>
              </a:rPr>
              <a:t>Strengthening prevention and referral linkages for relevant services</a:t>
            </a:r>
          </a:p>
        </p:txBody>
      </p:sp>
      <p:cxnSp>
        <p:nvCxnSpPr>
          <p:cNvPr id="13" name="Straight Connector 12">
            <a:extLst>
              <a:ext uri="{FF2B5EF4-FFF2-40B4-BE49-F238E27FC236}">
                <a16:creationId xmlns:a16="http://schemas.microsoft.com/office/drawing/2014/main" id="{B2D41855-4817-F944-9F93-1D3272CF14E6}"/>
              </a:ext>
            </a:extLst>
          </p:cNvPr>
          <p:cNvCxnSpPr>
            <a:cxnSpLocks/>
          </p:cNvCxnSpPr>
          <p:nvPr/>
        </p:nvCxnSpPr>
        <p:spPr>
          <a:xfrm>
            <a:off x="4253051" y="677625"/>
            <a:ext cx="0" cy="1336001"/>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ACC517CE-2023-C24C-BD93-C689F80F021D}"/>
              </a:ext>
            </a:extLst>
          </p:cNvPr>
          <p:cNvSpPr txBox="1"/>
          <p:nvPr/>
        </p:nvSpPr>
        <p:spPr>
          <a:xfrm>
            <a:off x="544749" y="683722"/>
            <a:ext cx="252919" cy="369332"/>
          </a:xfrm>
          <a:prstGeom prst="rect">
            <a:avLst/>
          </a:prstGeom>
          <a:solidFill>
            <a:srgbClr val="00B0F0"/>
          </a:solidFill>
        </p:spPr>
        <p:txBody>
          <a:bodyPr wrap="square" rtlCol="0">
            <a:spAutoFit/>
          </a:bodyPr>
          <a:lstStyle/>
          <a:p>
            <a:pPr algn="ctr"/>
            <a:r>
              <a:rPr lang="en-US" b="1" dirty="0"/>
              <a:t>1</a:t>
            </a:r>
          </a:p>
        </p:txBody>
      </p:sp>
      <p:sp>
        <p:nvSpPr>
          <p:cNvPr id="17" name="TextBox 16">
            <a:extLst>
              <a:ext uri="{FF2B5EF4-FFF2-40B4-BE49-F238E27FC236}">
                <a16:creationId xmlns:a16="http://schemas.microsoft.com/office/drawing/2014/main" id="{0DB60315-4022-2C44-A437-8079F3F06859}"/>
              </a:ext>
            </a:extLst>
          </p:cNvPr>
          <p:cNvSpPr txBox="1"/>
          <p:nvPr/>
        </p:nvSpPr>
        <p:spPr>
          <a:xfrm>
            <a:off x="4572000" y="677625"/>
            <a:ext cx="252919" cy="369332"/>
          </a:xfrm>
          <a:prstGeom prst="rect">
            <a:avLst/>
          </a:prstGeom>
          <a:solidFill>
            <a:srgbClr val="00B0F0"/>
          </a:solidFill>
        </p:spPr>
        <p:txBody>
          <a:bodyPr wrap="square" rtlCol="0">
            <a:spAutoFit/>
          </a:bodyPr>
          <a:lstStyle/>
          <a:p>
            <a:pPr algn="ctr"/>
            <a:r>
              <a:rPr lang="en-US" b="1" dirty="0"/>
              <a:t>2</a:t>
            </a:r>
          </a:p>
        </p:txBody>
      </p:sp>
      <p:pic>
        <p:nvPicPr>
          <p:cNvPr id="20" name="Picture 19">
            <a:extLst>
              <a:ext uri="{FF2B5EF4-FFF2-40B4-BE49-F238E27FC236}">
                <a16:creationId xmlns:a16="http://schemas.microsoft.com/office/drawing/2014/main" id="{9CBA2CF3-CA8E-3E4C-A742-5149917794C6}"/>
              </a:ext>
            </a:extLst>
          </p:cNvPr>
          <p:cNvPicPr>
            <a:picLocks noChangeAspect="1"/>
          </p:cNvPicPr>
          <p:nvPr/>
        </p:nvPicPr>
        <p:blipFill>
          <a:blip r:embed="rId3"/>
          <a:stretch>
            <a:fillRect/>
          </a:stretch>
        </p:blipFill>
        <p:spPr>
          <a:xfrm>
            <a:off x="1026246" y="3133189"/>
            <a:ext cx="878013" cy="827586"/>
          </a:xfrm>
          <a:prstGeom prst="rect">
            <a:avLst/>
          </a:prstGeom>
        </p:spPr>
      </p:pic>
      <p:pic>
        <p:nvPicPr>
          <p:cNvPr id="22" name="Picture 21">
            <a:extLst>
              <a:ext uri="{FF2B5EF4-FFF2-40B4-BE49-F238E27FC236}">
                <a16:creationId xmlns:a16="http://schemas.microsoft.com/office/drawing/2014/main" id="{7E835DFD-CE66-9742-9C0E-068CFACCFF23}"/>
              </a:ext>
            </a:extLst>
          </p:cNvPr>
          <p:cNvPicPr>
            <a:picLocks noChangeAspect="1"/>
          </p:cNvPicPr>
          <p:nvPr/>
        </p:nvPicPr>
        <p:blipFill>
          <a:blip r:embed="rId4"/>
          <a:stretch>
            <a:fillRect/>
          </a:stretch>
        </p:blipFill>
        <p:spPr>
          <a:xfrm>
            <a:off x="1054805" y="4079470"/>
            <a:ext cx="820894" cy="775057"/>
          </a:xfrm>
          <a:prstGeom prst="rect">
            <a:avLst/>
          </a:prstGeom>
        </p:spPr>
      </p:pic>
      <p:pic>
        <p:nvPicPr>
          <p:cNvPr id="24" name="Picture 23">
            <a:extLst>
              <a:ext uri="{FF2B5EF4-FFF2-40B4-BE49-F238E27FC236}">
                <a16:creationId xmlns:a16="http://schemas.microsoft.com/office/drawing/2014/main" id="{A33C226B-B462-D741-B4BE-E9D4730F2253}"/>
              </a:ext>
            </a:extLst>
          </p:cNvPr>
          <p:cNvPicPr>
            <a:picLocks noChangeAspect="1"/>
          </p:cNvPicPr>
          <p:nvPr/>
        </p:nvPicPr>
        <p:blipFill>
          <a:blip r:embed="rId5"/>
          <a:stretch>
            <a:fillRect/>
          </a:stretch>
        </p:blipFill>
        <p:spPr>
          <a:xfrm>
            <a:off x="1026246" y="4944306"/>
            <a:ext cx="857581" cy="809696"/>
          </a:xfrm>
          <a:prstGeom prst="rect">
            <a:avLst/>
          </a:prstGeom>
        </p:spPr>
      </p:pic>
    </p:spTree>
    <p:extLst>
      <p:ext uri="{BB962C8B-B14F-4D97-AF65-F5344CB8AC3E}">
        <p14:creationId xmlns:p14="http://schemas.microsoft.com/office/powerpoint/2010/main" val="113477581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CC8991F-E45C-9446-A0B2-FB64EB4895E6}"/>
              </a:ext>
            </a:extLst>
          </p:cNvPr>
          <p:cNvGraphicFramePr>
            <a:graphicFrameLocks noGrp="1"/>
          </p:cNvGraphicFramePr>
          <p:nvPr>
            <p:ph idx="1"/>
            <p:extLst>
              <p:ext uri="{D42A27DB-BD31-4B8C-83A1-F6EECF244321}">
                <p14:modId xmlns:p14="http://schemas.microsoft.com/office/powerpoint/2010/main" val="1074386735"/>
              </p:ext>
            </p:extLst>
          </p:nvPr>
        </p:nvGraphicFramePr>
        <p:xfrm>
          <a:off x="369651" y="1118086"/>
          <a:ext cx="8511702" cy="4450080"/>
        </p:xfrm>
        <a:graphic>
          <a:graphicData uri="http://schemas.openxmlformats.org/drawingml/2006/table">
            <a:tbl>
              <a:tblPr firstRow="1" bandRow="1">
                <a:tableStyleId>{5C22544A-7EE6-4342-B048-85BDC9FD1C3A}</a:tableStyleId>
              </a:tblPr>
              <a:tblGrid>
                <a:gridCol w="2762655">
                  <a:extLst>
                    <a:ext uri="{9D8B030D-6E8A-4147-A177-3AD203B41FA5}">
                      <a16:colId xmlns:a16="http://schemas.microsoft.com/office/drawing/2014/main" val="2251629514"/>
                    </a:ext>
                  </a:extLst>
                </a:gridCol>
                <a:gridCol w="5749047">
                  <a:extLst>
                    <a:ext uri="{9D8B030D-6E8A-4147-A177-3AD203B41FA5}">
                      <a16:colId xmlns:a16="http://schemas.microsoft.com/office/drawing/2014/main" val="1565485957"/>
                    </a:ext>
                  </a:extLst>
                </a:gridCol>
              </a:tblGrid>
              <a:tr h="320623">
                <a:tc>
                  <a:txBody>
                    <a:bodyPr/>
                    <a:lstStyle/>
                    <a:p>
                      <a:pPr algn="l"/>
                      <a:r>
                        <a:rPr lang="en-US" sz="1600" dirty="0">
                          <a:solidFill>
                            <a:srgbClr val="00486D"/>
                          </a:solidFill>
                        </a:rPr>
                        <a:t>         Objective</a:t>
                      </a:r>
                    </a:p>
                  </a:txBody>
                  <a:tcPr>
                    <a:lnB w="28575" cap="flat" cmpd="sng" algn="ctr">
                      <a:solidFill>
                        <a:srgbClr val="279ECE"/>
                      </a:solidFill>
                      <a:prstDash val="solid"/>
                      <a:round/>
                      <a:headEnd type="none" w="med" len="med"/>
                      <a:tailEnd type="none" w="med" len="med"/>
                    </a:lnB>
                    <a:noFill/>
                  </a:tcPr>
                </a:tc>
                <a:tc>
                  <a:txBody>
                    <a:bodyPr/>
                    <a:lstStyle/>
                    <a:p>
                      <a:pPr algn="l"/>
                      <a:r>
                        <a:rPr lang="en-US" sz="1600" dirty="0">
                          <a:solidFill>
                            <a:srgbClr val="00486D"/>
                          </a:solidFill>
                        </a:rPr>
                        <a:t>       Activities</a:t>
                      </a:r>
                    </a:p>
                  </a:txBody>
                  <a:tcPr>
                    <a:lnB w="28575" cap="flat" cmpd="sng" algn="ctr">
                      <a:solidFill>
                        <a:srgbClr val="279ECE"/>
                      </a:solidFill>
                      <a:prstDash val="solid"/>
                      <a:round/>
                      <a:headEnd type="none" w="med" len="med"/>
                      <a:tailEnd type="none" w="med" len="med"/>
                    </a:lnB>
                    <a:noFill/>
                  </a:tcPr>
                </a:tc>
                <a:extLst>
                  <a:ext uri="{0D108BD9-81ED-4DB2-BD59-A6C34878D82A}">
                    <a16:rowId xmlns:a16="http://schemas.microsoft.com/office/drawing/2014/main" val="2305196980"/>
                  </a:ext>
                </a:extLst>
              </a:tr>
              <a:tr h="16614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Prepare service providers for KP-friendly, comprehensive post-GBV clinical services </a:t>
                      </a:r>
                    </a:p>
                  </a:txBody>
                  <a:tcPr>
                    <a:lnT w="28575" cap="flat" cmpd="sng" algn="ctr">
                      <a:solidFill>
                        <a:srgbClr val="279ECE"/>
                      </a:solidFill>
                      <a:prstDash val="solid"/>
                      <a:round/>
                      <a:headEnd type="none" w="med" len="med"/>
                      <a:tailEnd type="none" w="med" len="med"/>
                    </a:lnT>
                    <a:lnB w="12700" cap="flat" cmpd="sng" algn="ctr">
                      <a:solidFill>
                        <a:srgbClr val="279ECE"/>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r>
                        <a:rPr lang="en-US" sz="1800" dirty="0">
                          <a:solidFill>
                            <a:schemeClr val="tx1"/>
                          </a:solidFill>
                        </a:rPr>
                        <a:t>Clinic readiness assessment</a:t>
                      </a:r>
                    </a:p>
                    <a:p>
                      <a:pPr marL="285750" indent="-169863">
                        <a:buFont typeface="Arial" panose="020B0604020202020204" pitchFamily="34" charset="0"/>
                        <a:buChar char="•"/>
                        <a:tabLst/>
                      </a:pPr>
                      <a:r>
                        <a:rPr lang="en-US" sz="1800" baseline="0" dirty="0">
                          <a:solidFill>
                            <a:schemeClr val="tx1"/>
                          </a:solidFill>
                        </a:rPr>
                        <a:t>Equipped clinics to provide </a:t>
                      </a:r>
                      <a:r>
                        <a:rPr lang="en-US" sz="1800" kern="1200" dirty="0">
                          <a:solidFill>
                            <a:schemeClr val="tx1"/>
                          </a:solidFill>
                          <a:effectLst/>
                          <a:latin typeface="+mn-lt"/>
                          <a:ea typeface="+mn-ea"/>
                          <a:cs typeface="+mn-cs"/>
                        </a:rPr>
                        <a:t>minimum 5 essential post-GBV services</a:t>
                      </a:r>
                    </a:p>
                    <a:p>
                      <a:pPr marL="285750"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S</a:t>
                      </a:r>
                      <a:r>
                        <a:rPr lang="en-US" sz="1800" kern="1200" baseline="0" dirty="0">
                          <a:solidFill>
                            <a:schemeClr val="tx1"/>
                          </a:solidFill>
                          <a:effectLst/>
                          <a:latin typeface="+mn-lt"/>
                          <a:ea typeface="+mn-ea"/>
                          <a:cs typeface="+mn-cs"/>
                        </a:rPr>
                        <a:t>ensitize service providers on sexual diversity and KPs</a:t>
                      </a:r>
                    </a:p>
                    <a:p>
                      <a:pPr marL="285750" indent="-169863">
                        <a:buFont typeface="Arial" panose="020B0604020202020204" pitchFamily="34" charset="0"/>
                        <a:buChar char="•"/>
                        <a:tabLst/>
                      </a:pPr>
                      <a:r>
                        <a:rPr lang="en-US" sz="1800" kern="1200" baseline="0" dirty="0">
                          <a:solidFill>
                            <a:schemeClr val="tx1"/>
                          </a:solidFill>
                          <a:effectLst/>
                          <a:latin typeface="+mn-lt"/>
                          <a:ea typeface="+mn-ea"/>
                          <a:cs typeface="+mn-cs"/>
                        </a:rPr>
                        <a:t>Trainings on GBV screening protocol, post-care and documentation</a:t>
                      </a:r>
                    </a:p>
                  </a:txBody>
                  <a:tcPr>
                    <a:lnT w="28575" cap="flat" cmpd="sng" algn="ctr">
                      <a:solidFill>
                        <a:srgbClr val="279ECE"/>
                      </a:solidFill>
                      <a:prstDash val="solid"/>
                      <a:round/>
                      <a:headEnd type="none" w="med" len="med"/>
                      <a:tailEnd type="none" w="med" len="med"/>
                    </a:lnT>
                    <a:lnB w="12700" cap="flat" cmpd="sng" algn="ctr">
                      <a:solidFill>
                        <a:srgbClr val="279ECE"/>
                      </a:solidFill>
                      <a:prstDash val="solid"/>
                      <a:round/>
                      <a:headEnd type="none" w="med" len="med"/>
                      <a:tailEnd type="none" w="med" len="med"/>
                    </a:lnB>
                    <a:noFill/>
                  </a:tcPr>
                </a:tc>
                <a:extLst>
                  <a:ext uri="{0D108BD9-81ED-4DB2-BD59-A6C34878D82A}">
                    <a16:rowId xmlns:a16="http://schemas.microsoft.com/office/drawing/2014/main" val="2862352076"/>
                  </a:ext>
                </a:extLst>
              </a:tr>
              <a:tr h="11367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Increase awareness on GBV among target populations </a:t>
                      </a:r>
                    </a:p>
                  </a:txBody>
                  <a:tcPr>
                    <a:lnT w="12700" cap="flat" cmpd="sng" algn="ctr">
                      <a:solidFill>
                        <a:srgbClr val="279ECE"/>
                      </a:solidFill>
                      <a:prstDash val="solid"/>
                      <a:round/>
                      <a:headEnd type="none" w="med" len="med"/>
                      <a:tailEnd type="none" w="med" len="med"/>
                    </a:lnT>
                    <a:lnB w="12700" cap="flat" cmpd="sng" algn="ctr">
                      <a:solidFill>
                        <a:srgbClr val="279ECE"/>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r>
                        <a:rPr lang="en-US" sz="1800" dirty="0">
                          <a:solidFill>
                            <a:schemeClr val="tx1"/>
                          </a:solidFill>
                        </a:rPr>
                        <a:t>Sensitization/gender norms trainings</a:t>
                      </a:r>
                      <a:r>
                        <a:rPr lang="en-US" sz="1800" baseline="0" dirty="0">
                          <a:solidFill>
                            <a:schemeClr val="tx1"/>
                          </a:solidFill>
                        </a:rPr>
                        <a:t> for community leaders/workers &amp; HCW</a:t>
                      </a:r>
                    </a:p>
                    <a:p>
                      <a:pPr marL="285750" indent="-169863">
                        <a:buFont typeface="Arial" panose="020B0604020202020204" pitchFamily="34" charset="0"/>
                        <a:buChar char="•"/>
                        <a:tabLst/>
                      </a:pPr>
                      <a:r>
                        <a:rPr lang="en-US" sz="1800" kern="1200" dirty="0">
                          <a:solidFill>
                            <a:schemeClr val="tx1"/>
                          </a:solidFill>
                          <a:effectLst/>
                          <a:latin typeface="+mn-lt"/>
                          <a:ea typeface="+mn-ea"/>
                          <a:cs typeface="+mn-cs"/>
                        </a:rPr>
                        <a:t>Awareness on the relationship between GBV/HIV, vulnerability of KP to GBV </a:t>
                      </a:r>
                      <a:endParaRPr lang="en-US" sz="1800" baseline="0" dirty="0">
                        <a:solidFill>
                          <a:schemeClr val="tx1"/>
                        </a:solidFill>
                      </a:endParaRPr>
                    </a:p>
                  </a:txBody>
                  <a:tcPr>
                    <a:lnT w="12700" cap="flat" cmpd="sng" algn="ctr">
                      <a:solidFill>
                        <a:srgbClr val="279ECE"/>
                      </a:solidFill>
                      <a:prstDash val="solid"/>
                      <a:round/>
                      <a:headEnd type="none" w="med" len="med"/>
                      <a:tailEnd type="none" w="med" len="med"/>
                    </a:lnT>
                    <a:lnB w="12700" cap="flat" cmpd="sng" algn="ctr">
                      <a:solidFill>
                        <a:srgbClr val="279ECE"/>
                      </a:solidFill>
                      <a:prstDash val="solid"/>
                      <a:round/>
                      <a:headEnd type="none" w="med" len="med"/>
                      <a:tailEnd type="none" w="med" len="med"/>
                    </a:lnB>
                    <a:noFill/>
                  </a:tcPr>
                </a:tc>
                <a:extLst>
                  <a:ext uri="{0D108BD9-81ED-4DB2-BD59-A6C34878D82A}">
                    <a16:rowId xmlns:a16="http://schemas.microsoft.com/office/drawing/2014/main" val="2031052091"/>
                  </a:ext>
                </a:extLst>
              </a:tr>
              <a:tr h="9966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Strengthen prevention and referral linkages for relevant services</a:t>
                      </a:r>
                    </a:p>
                  </a:txBody>
                  <a:tcPr>
                    <a:lnT w="12700" cap="flat" cmpd="sng" algn="ctr">
                      <a:solidFill>
                        <a:srgbClr val="279ECE"/>
                      </a:solidFill>
                      <a:prstDash val="solid"/>
                      <a:round/>
                      <a:headEnd type="none" w="med" len="med"/>
                      <a:tailEnd type="none" w="med" len="med"/>
                    </a:lnT>
                    <a:noFill/>
                  </a:tcPr>
                </a:tc>
                <a:tc>
                  <a:txBody>
                    <a:bodyPr/>
                    <a:lstStyle/>
                    <a:p>
                      <a:pPr marL="285750" indent="-169863">
                        <a:buFont typeface="Arial" panose="020B0604020202020204" pitchFamily="34" charset="0"/>
                        <a:buChar char="•"/>
                        <a:tabLst/>
                      </a:pPr>
                      <a:r>
                        <a:rPr lang="en-US" sz="1800" baseline="0" dirty="0">
                          <a:solidFill>
                            <a:schemeClr val="tx1"/>
                          </a:solidFill>
                        </a:rPr>
                        <a:t>Trained outreach workers on GBV SOP and safety planning</a:t>
                      </a:r>
                    </a:p>
                    <a:p>
                      <a:pPr marL="285750" indent="-169863">
                        <a:buFont typeface="Arial" panose="020B0604020202020204" pitchFamily="34" charset="0"/>
                        <a:buChar char="•"/>
                        <a:tabLst/>
                      </a:pPr>
                      <a:r>
                        <a:rPr lang="en-US" sz="1800" baseline="0" dirty="0">
                          <a:solidFill>
                            <a:schemeClr val="tx1"/>
                          </a:solidFill>
                        </a:rPr>
                        <a:t>Orientation for phone counsellors and distribution of information cards</a:t>
                      </a:r>
                      <a:endParaRPr lang="en-US" sz="1800" dirty="0">
                        <a:solidFill>
                          <a:schemeClr val="tx1"/>
                        </a:solidFill>
                      </a:endParaRPr>
                    </a:p>
                  </a:txBody>
                  <a:tcPr>
                    <a:lnT w="12700" cap="flat" cmpd="sng" algn="ctr">
                      <a:solidFill>
                        <a:srgbClr val="279ECE"/>
                      </a:solidFill>
                      <a:prstDash val="solid"/>
                      <a:round/>
                      <a:headEnd type="none" w="med" len="med"/>
                      <a:tailEnd type="none" w="med" len="med"/>
                    </a:lnT>
                    <a:noFill/>
                  </a:tcPr>
                </a:tc>
                <a:extLst>
                  <a:ext uri="{0D108BD9-81ED-4DB2-BD59-A6C34878D82A}">
                    <a16:rowId xmlns:a16="http://schemas.microsoft.com/office/drawing/2014/main" val="3186458798"/>
                  </a:ext>
                </a:extLst>
              </a:tr>
            </a:tbl>
          </a:graphicData>
        </a:graphic>
      </p:graphicFrame>
      <p:sp>
        <p:nvSpPr>
          <p:cNvPr id="4" name="Slide Number Placeholder 3">
            <a:extLst>
              <a:ext uri="{FF2B5EF4-FFF2-40B4-BE49-F238E27FC236}">
                <a16:creationId xmlns:a16="http://schemas.microsoft.com/office/drawing/2014/main" id="{DE621F09-684F-5540-8731-BF7C9356E7DB}"/>
              </a:ext>
            </a:extLst>
          </p:cNvPr>
          <p:cNvSpPr>
            <a:spLocks noGrp="1"/>
          </p:cNvSpPr>
          <p:nvPr>
            <p:ph type="sldNum" sz="quarter" idx="10"/>
          </p:nvPr>
        </p:nvSpPr>
        <p:spPr/>
        <p:txBody>
          <a:bodyPr/>
          <a:lstStyle/>
          <a:p>
            <a:pPr>
              <a:defRPr/>
            </a:pPr>
            <a:fld id="{4C0A3798-3E55-40AD-888C-464D28038119}" type="slidenum">
              <a:rPr lang="en-US" smtClean="0"/>
              <a:pPr>
                <a:defRPr/>
              </a:pPr>
              <a:t>5</a:t>
            </a:fld>
            <a:endParaRPr lang="en-US" dirty="0"/>
          </a:p>
        </p:txBody>
      </p:sp>
      <p:grpSp>
        <p:nvGrpSpPr>
          <p:cNvPr id="6" name="Group 5">
            <a:extLst>
              <a:ext uri="{FF2B5EF4-FFF2-40B4-BE49-F238E27FC236}">
                <a16:creationId xmlns:a16="http://schemas.microsoft.com/office/drawing/2014/main" id="{D36266E5-48B4-1B46-9856-44463F09B435}"/>
              </a:ext>
            </a:extLst>
          </p:cNvPr>
          <p:cNvGrpSpPr/>
          <p:nvPr/>
        </p:nvGrpSpPr>
        <p:grpSpPr>
          <a:xfrm>
            <a:off x="5483498" y="223141"/>
            <a:ext cx="3403155" cy="694780"/>
            <a:chOff x="5505855" y="218455"/>
            <a:chExt cx="3403155" cy="694780"/>
          </a:xfrm>
        </p:grpSpPr>
        <p:sp>
          <p:nvSpPr>
            <p:cNvPr id="7" name="Rectangle 6">
              <a:extLst>
                <a:ext uri="{FF2B5EF4-FFF2-40B4-BE49-F238E27FC236}">
                  <a16:creationId xmlns:a16="http://schemas.microsoft.com/office/drawing/2014/main" id="{AADDB865-E506-6340-AD8F-DC5EEEE09684}"/>
                </a:ext>
              </a:extLst>
            </p:cNvPr>
            <p:cNvSpPr/>
            <p:nvPr/>
          </p:nvSpPr>
          <p:spPr>
            <a:xfrm>
              <a:off x="5505855" y="218455"/>
              <a:ext cx="3403155"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E869EE0D-EB76-2940-ABEE-223BA2B0DE3C}"/>
                </a:ext>
              </a:extLst>
            </p:cNvPr>
            <p:cNvSpPr/>
            <p:nvPr/>
          </p:nvSpPr>
          <p:spPr>
            <a:xfrm rot="10800000">
              <a:off x="5815145"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9" name="Title 1">
            <a:extLst>
              <a:ext uri="{FF2B5EF4-FFF2-40B4-BE49-F238E27FC236}">
                <a16:creationId xmlns:a16="http://schemas.microsoft.com/office/drawing/2014/main" id="{C2379A59-F2CE-0A4F-AA6F-62EC0601E2B0}"/>
              </a:ext>
            </a:extLst>
          </p:cNvPr>
          <p:cNvSpPr txBox="1">
            <a:spLocks/>
          </p:cNvSpPr>
          <p:nvPr/>
        </p:nvSpPr>
        <p:spPr bwMode="auto">
          <a:xfrm>
            <a:off x="5502954" y="223141"/>
            <a:ext cx="3378399" cy="5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KEY INTERVENTIONS</a:t>
            </a:r>
            <a:endParaRPr lang="en-US" altLang="en-US" dirty="0">
              <a:solidFill>
                <a:schemeClr val="bg1"/>
              </a:solidFill>
            </a:endParaRPr>
          </a:p>
        </p:txBody>
      </p:sp>
      <p:pic>
        <p:nvPicPr>
          <p:cNvPr id="13" name="Picture 12">
            <a:extLst>
              <a:ext uri="{FF2B5EF4-FFF2-40B4-BE49-F238E27FC236}">
                <a16:creationId xmlns:a16="http://schemas.microsoft.com/office/drawing/2014/main" id="{DC1ADDCB-1388-E44E-8BD6-EC96396AE075}"/>
              </a:ext>
            </a:extLst>
          </p:cNvPr>
          <p:cNvPicPr>
            <a:picLocks noChangeAspect="1"/>
          </p:cNvPicPr>
          <p:nvPr/>
        </p:nvPicPr>
        <p:blipFill>
          <a:blip r:embed="rId3"/>
          <a:stretch>
            <a:fillRect/>
          </a:stretch>
        </p:blipFill>
        <p:spPr>
          <a:xfrm>
            <a:off x="283184" y="917921"/>
            <a:ext cx="605332" cy="571532"/>
          </a:xfrm>
          <a:prstGeom prst="rect">
            <a:avLst/>
          </a:prstGeom>
        </p:spPr>
      </p:pic>
      <p:pic>
        <p:nvPicPr>
          <p:cNvPr id="15" name="Picture 14">
            <a:extLst>
              <a:ext uri="{FF2B5EF4-FFF2-40B4-BE49-F238E27FC236}">
                <a16:creationId xmlns:a16="http://schemas.microsoft.com/office/drawing/2014/main" id="{1298AA7B-09EC-4C4B-A457-49B3605AD2D2}"/>
              </a:ext>
            </a:extLst>
          </p:cNvPr>
          <p:cNvPicPr>
            <a:picLocks noChangeAspect="1"/>
          </p:cNvPicPr>
          <p:nvPr/>
        </p:nvPicPr>
        <p:blipFill>
          <a:blip r:embed="rId4"/>
          <a:stretch>
            <a:fillRect/>
          </a:stretch>
        </p:blipFill>
        <p:spPr>
          <a:xfrm>
            <a:off x="3066037" y="894098"/>
            <a:ext cx="601291" cy="567716"/>
          </a:xfrm>
          <a:prstGeom prst="rect">
            <a:avLst/>
          </a:prstGeom>
        </p:spPr>
      </p:pic>
    </p:spTree>
    <p:extLst>
      <p:ext uri="{BB962C8B-B14F-4D97-AF65-F5344CB8AC3E}">
        <p14:creationId xmlns:p14="http://schemas.microsoft.com/office/powerpoint/2010/main" val="97803292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2E50B1-4D20-CD4F-BD17-C2755360394B}"/>
              </a:ext>
            </a:extLst>
          </p:cNvPr>
          <p:cNvSpPr>
            <a:spLocks noGrp="1"/>
          </p:cNvSpPr>
          <p:nvPr>
            <p:ph type="sldNum" sz="quarter" idx="10"/>
          </p:nvPr>
        </p:nvSpPr>
        <p:spPr/>
        <p:txBody>
          <a:bodyPr/>
          <a:lstStyle/>
          <a:p>
            <a:pPr>
              <a:defRPr/>
            </a:pPr>
            <a:fld id="{4C0A3798-3E55-40AD-888C-464D28038119}" type="slidenum">
              <a:rPr lang="en-US" smtClean="0"/>
              <a:pPr>
                <a:defRPr/>
              </a:pPr>
              <a:t>6</a:t>
            </a:fld>
            <a:endParaRPr lang="en-US" dirty="0"/>
          </a:p>
        </p:txBody>
      </p:sp>
      <p:grpSp>
        <p:nvGrpSpPr>
          <p:cNvPr id="6" name="Group 5">
            <a:extLst>
              <a:ext uri="{FF2B5EF4-FFF2-40B4-BE49-F238E27FC236}">
                <a16:creationId xmlns:a16="http://schemas.microsoft.com/office/drawing/2014/main" id="{FC6B3B0D-CE3D-6F47-935F-E3BDEA5F05B4}"/>
              </a:ext>
            </a:extLst>
          </p:cNvPr>
          <p:cNvGrpSpPr/>
          <p:nvPr/>
        </p:nvGrpSpPr>
        <p:grpSpPr>
          <a:xfrm>
            <a:off x="3365770" y="234144"/>
            <a:ext cx="5515583" cy="694780"/>
            <a:chOff x="3393427" y="218455"/>
            <a:chExt cx="5515583" cy="694780"/>
          </a:xfrm>
        </p:grpSpPr>
        <p:sp>
          <p:nvSpPr>
            <p:cNvPr id="7" name="Rectangle 6">
              <a:extLst>
                <a:ext uri="{FF2B5EF4-FFF2-40B4-BE49-F238E27FC236}">
                  <a16:creationId xmlns:a16="http://schemas.microsoft.com/office/drawing/2014/main" id="{41168E7B-CFAE-2B4D-9193-797088A50DA1}"/>
                </a:ext>
              </a:extLst>
            </p:cNvPr>
            <p:cNvSpPr/>
            <p:nvPr/>
          </p:nvSpPr>
          <p:spPr>
            <a:xfrm>
              <a:off x="3393427" y="218455"/>
              <a:ext cx="5515583"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BDB06A66-AA91-7341-8564-5E6C060EBB31}"/>
                </a:ext>
              </a:extLst>
            </p:cNvPr>
            <p:cNvSpPr/>
            <p:nvPr/>
          </p:nvSpPr>
          <p:spPr>
            <a:xfrm rot="10800000">
              <a:off x="3782064"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9" name="Title 1">
            <a:extLst>
              <a:ext uri="{FF2B5EF4-FFF2-40B4-BE49-F238E27FC236}">
                <a16:creationId xmlns:a16="http://schemas.microsoft.com/office/drawing/2014/main" id="{42708E28-DF3F-0C4D-A4F0-BBEE518EBED1}"/>
              </a:ext>
            </a:extLst>
          </p:cNvPr>
          <p:cNvSpPr txBox="1">
            <a:spLocks/>
          </p:cNvSpPr>
          <p:nvPr/>
        </p:nvSpPr>
        <p:spPr bwMode="auto">
          <a:xfrm>
            <a:off x="3365770" y="234144"/>
            <a:ext cx="5515583" cy="5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ROUTINE SCREENING OUTCOME</a:t>
            </a:r>
            <a:endParaRPr lang="en-US" altLang="en-US" dirty="0">
              <a:solidFill>
                <a:schemeClr val="bg1"/>
              </a:solidFill>
            </a:endParaRPr>
          </a:p>
        </p:txBody>
      </p:sp>
      <p:pic>
        <p:nvPicPr>
          <p:cNvPr id="3" name="Picture 2"/>
          <p:cNvPicPr>
            <a:picLocks noChangeAspect="1"/>
          </p:cNvPicPr>
          <p:nvPr/>
        </p:nvPicPr>
        <p:blipFill>
          <a:blip r:embed="rId3"/>
          <a:stretch>
            <a:fillRect/>
          </a:stretch>
        </p:blipFill>
        <p:spPr>
          <a:xfrm>
            <a:off x="224287" y="959977"/>
            <a:ext cx="8657066" cy="5113019"/>
          </a:xfrm>
          <a:prstGeom prst="rect">
            <a:avLst/>
          </a:prstGeom>
        </p:spPr>
      </p:pic>
    </p:spTree>
    <p:extLst>
      <p:ext uri="{BB962C8B-B14F-4D97-AF65-F5344CB8AC3E}">
        <p14:creationId xmlns:p14="http://schemas.microsoft.com/office/powerpoint/2010/main" val="117293017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0911F2B-7DE2-BE48-93D0-D23F034889F2}"/>
              </a:ext>
            </a:extLst>
          </p:cNvPr>
          <p:cNvSpPr/>
          <p:nvPr/>
        </p:nvSpPr>
        <p:spPr>
          <a:xfrm>
            <a:off x="0" y="1"/>
            <a:ext cx="9144000" cy="66952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2859" y="2623090"/>
            <a:ext cx="8318493" cy="2041900"/>
          </a:xfrm>
        </p:spPr>
        <p:txBody>
          <a:bodyPr numCol="3" spcCol="365760"/>
          <a:lstStyle/>
          <a:p>
            <a:pPr marL="0" indent="0">
              <a:buNone/>
            </a:pPr>
            <a:r>
              <a:rPr lang="en-US" sz="2400" dirty="0">
                <a:solidFill>
                  <a:schemeClr val="tx1">
                    <a:lumMod val="95000"/>
                    <a:lumOff val="5000"/>
                  </a:schemeClr>
                </a:solidFill>
                <a:latin typeface="Calibri" panose="020F0502020204030204" pitchFamily="34" charset="0"/>
                <a:cs typeface="Calibri" panose="020F0502020204030204" pitchFamily="34" charset="0"/>
              </a:rPr>
              <a:t>Increased GBV-screened individuals among clients accessing HIV/STI services</a:t>
            </a: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r>
              <a:rPr lang="en-US" sz="2400" dirty="0">
                <a:solidFill>
                  <a:schemeClr val="tx1">
                    <a:lumMod val="95000"/>
                    <a:lumOff val="5000"/>
                  </a:schemeClr>
                </a:solidFill>
                <a:latin typeface="Calibri" panose="020F0502020204030204" pitchFamily="34" charset="0"/>
                <a:cs typeface="Calibri" panose="020F0502020204030204" pitchFamily="34" charset="0"/>
              </a:rPr>
              <a:t>% of individuals identified as GBV-survivors remained low </a:t>
            </a: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r>
              <a:rPr lang="en-US" sz="2400" dirty="0">
                <a:solidFill>
                  <a:schemeClr val="tx1">
                    <a:lumMod val="95000"/>
                    <a:lumOff val="5000"/>
                  </a:schemeClr>
                </a:solidFill>
                <a:latin typeface="Calibri" panose="020F0502020204030204" pitchFamily="34" charset="0"/>
                <a:cs typeface="Calibri" panose="020F0502020204030204" pitchFamily="34" charset="0"/>
              </a:rPr>
              <a:t>Higher increase in % identified as GBV-survivors among FSWs</a:t>
            </a: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endParaRPr lang="en-US" dirty="0">
              <a:solidFill>
                <a:schemeClr val="tx1">
                  <a:lumMod val="95000"/>
                  <a:lumOff val="5000"/>
                </a:schemeClr>
              </a:solidFill>
            </a:endParaRPr>
          </a:p>
        </p:txBody>
      </p:sp>
      <p:grpSp>
        <p:nvGrpSpPr>
          <p:cNvPr id="4" name="Group 3">
            <a:extLst>
              <a:ext uri="{FF2B5EF4-FFF2-40B4-BE49-F238E27FC236}">
                <a16:creationId xmlns:a16="http://schemas.microsoft.com/office/drawing/2014/main" id="{19DAF07B-F573-6B4D-9E9E-A45995BBE763}"/>
              </a:ext>
            </a:extLst>
          </p:cNvPr>
          <p:cNvGrpSpPr/>
          <p:nvPr/>
        </p:nvGrpSpPr>
        <p:grpSpPr>
          <a:xfrm>
            <a:off x="2836190" y="234144"/>
            <a:ext cx="6045163" cy="694780"/>
            <a:chOff x="2863847" y="218455"/>
            <a:chExt cx="6045163" cy="694780"/>
          </a:xfrm>
        </p:grpSpPr>
        <p:sp>
          <p:nvSpPr>
            <p:cNvPr id="5" name="Rectangle 4">
              <a:extLst>
                <a:ext uri="{FF2B5EF4-FFF2-40B4-BE49-F238E27FC236}">
                  <a16:creationId xmlns:a16="http://schemas.microsoft.com/office/drawing/2014/main" id="{2042DAB2-6F09-6247-A8D7-C59A6892579B}"/>
                </a:ext>
              </a:extLst>
            </p:cNvPr>
            <p:cNvSpPr/>
            <p:nvPr/>
          </p:nvSpPr>
          <p:spPr>
            <a:xfrm>
              <a:off x="2863847" y="218455"/>
              <a:ext cx="6045163"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BD795A74-B12C-804C-A5FF-342A96824796}"/>
                </a:ext>
              </a:extLst>
            </p:cNvPr>
            <p:cNvSpPr/>
            <p:nvPr/>
          </p:nvSpPr>
          <p:spPr>
            <a:xfrm rot="10800000">
              <a:off x="3162132"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 name="Title 1">
            <a:extLst>
              <a:ext uri="{FF2B5EF4-FFF2-40B4-BE49-F238E27FC236}">
                <a16:creationId xmlns:a16="http://schemas.microsoft.com/office/drawing/2014/main" id="{925E67A2-80BC-5546-B757-FABCF2316A6E}"/>
              </a:ext>
            </a:extLst>
          </p:cNvPr>
          <p:cNvSpPr txBox="1">
            <a:spLocks/>
          </p:cNvSpPr>
          <p:nvPr/>
        </p:nvSpPr>
        <p:spPr bwMode="auto">
          <a:xfrm>
            <a:off x="2836190" y="234144"/>
            <a:ext cx="6045163" cy="5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LESSONS FROM ROUTINE SCREENING</a:t>
            </a:r>
            <a:endParaRPr lang="en-US" altLang="en-US" dirty="0">
              <a:solidFill>
                <a:schemeClr val="bg1"/>
              </a:solidFill>
            </a:endParaRPr>
          </a:p>
        </p:txBody>
      </p:sp>
      <p:sp>
        <p:nvSpPr>
          <p:cNvPr id="10" name="TextBox 9">
            <a:extLst>
              <a:ext uri="{FF2B5EF4-FFF2-40B4-BE49-F238E27FC236}">
                <a16:creationId xmlns:a16="http://schemas.microsoft.com/office/drawing/2014/main" id="{AC18D470-8C55-A94D-8F01-698C4A40A900}"/>
              </a:ext>
            </a:extLst>
          </p:cNvPr>
          <p:cNvSpPr txBox="1"/>
          <p:nvPr/>
        </p:nvSpPr>
        <p:spPr>
          <a:xfrm>
            <a:off x="663103" y="2160769"/>
            <a:ext cx="252919" cy="369332"/>
          </a:xfrm>
          <a:prstGeom prst="rect">
            <a:avLst/>
          </a:prstGeom>
          <a:solidFill>
            <a:srgbClr val="00B0F0"/>
          </a:solidFill>
        </p:spPr>
        <p:txBody>
          <a:bodyPr wrap="square" rtlCol="0">
            <a:spAutoFit/>
          </a:bodyPr>
          <a:lstStyle/>
          <a:p>
            <a:pPr algn="ctr"/>
            <a:r>
              <a:rPr lang="en-US" b="1" dirty="0"/>
              <a:t>1</a:t>
            </a:r>
          </a:p>
        </p:txBody>
      </p:sp>
      <p:sp>
        <p:nvSpPr>
          <p:cNvPr id="11" name="TextBox 10">
            <a:extLst>
              <a:ext uri="{FF2B5EF4-FFF2-40B4-BE49-F238E27FC236}">
                <a16:creationId xmlns:a16="http://schemas.microsoft.com/office/drawing/2014/main" id="{5F76597C-9F71-8348-A3FA-1BC5E60AAD48}"/>
              </a:ext>
            </a:extLst>
          </p:cNvPr>
          <p:cNvSpPr txBox="1"/>
          <p:nvPr/>
        </p:nvSpPr>
        <p:spPr>
          <a:xfrm>
            <a:off x="3494495" y="2160769"/>
            <a:ext cx="252919" cy="369332"/>
          </a:xfrm>
          <a:prstGeom prst="rect">
            <a:avLst/>
          </a:prstGeom>
          <a:solidFill>
            <a:srgbClr val="00B0F0"/>
          </a:solidFill>
        </p:spPr>
        <p:txBody>
          <a:bodyPr wrap="square" rtlCol="0">
            <a:spAutoFit/>
          </a:bodyPr>
          <a:lstStyle/>
          <a:p>
            <a:pPr algn="ctr"/>
            <a:r>
              <a:rPr lang="en-US" b="1" dirty="0"/>
              <a:t>2</a:t>
            </a:r>
          </a:p>
        </p:txBody>
      </p:sp>
      <p:sp>
        <p:nvSpPr>
          <p:cNvPr id="12" name="TextBox 11">
            <a:extLst>
              <a:ext uri="{FF2B5EF4-FFF2-40B4-BE49-F238E27FC236}">
                <a16:creationId xmlns:a16="http://schemas.microsoft.com/office/drawing/2014/main" id="{4145A404-CEFF-EA44-A9B1-1BE169CB9504}"/>
              </a:ext>
            </a:extLst>
          </p:cNvPr>
          <p:cNvSpPr txBox="1"/>
          <p:nvPr/>
        </p:nvSpPr>
        <p:spPr>
          <a:xfrm>
            <a:off x="6325887" y="2160769"/>
            <a:ext cx="252919" cy="369332"/>
          </a:xfrm>
          <a:prstGeom prst="rect">
            <a:avLst/>
          </a:prstGeom>
          <a:solidFill>
            <a:srgbClr val="00B0F0"/>
          </a:solidFill>
        </p:spPr>
        <p:txBody>
          <a:bodyPr wrap="square" rtlCol="0">
            <a:spAutoFit/>
          </a:bodyPr>
          <a:lstStyle/>
          <a:p>
            <a:pPr algn="ctr"/>
            <a:r>
              <a:rPr lang="en-US" b="1" dirty="0"/>
              <a:t>3</a:t>
            </a:r>
          </a:p>
        </p:txBody>
      </p:sp>
      <p:pic>
        <p:nvPicPr>
          <p:cNvPr id="13" name="Picture 12">
            <a:extLst>
              <a:ext uri="{FF2B5EF4-FFF2-40B4-BE49-F238E27FC236}">
                <a16:creationId xmlns:a16="http://schemas.microsoft.com/office/drawing/2014/main" id="{0A2E9FBB-D5DB-0E44-86B1-68ECA29A05A5}"/>
              </a:ext>
            </a:extLst>
          </p:cNvPr>
          <p:cNvPicPr>
            <a:picLocks noChangeAspect="1"/>
          </p:cNvPicPr>
          <p:nvPr/>
        </p:nvPicPr>
        <p:blipFill>
          <a:blip r:embed="rId3"/>
          <a:stretch>
            <a:fillRect/>
          </a:stretch>
        </p:blipFill>
        <p:spPr>
          <a:xfrm>
            <a:off x="6645719" y="2005064"/>
            <a:ext cx="605332" cy="571532"/>
          </a:xfrm>
          <a:prstGeom prst="rect">
            <a:avLst/>
          </a:prstGeom>
        </p:spPr>
      </p:pic>
      <p:pic>
        <p:nvPicPr>
          <p:cNvPr id="14" name="Picture 13">
            <a:extLst>
              <a:ext uri="{FF2B5EF4-FFF2-40B4-BE49-F238E27FC236}">
                <a16:creationId xmlns:a16="http://schemas.microsoft.com/office/drawing/2014/main" id="{B080F74C-03D3-6842-AC51-F934BEC13B84}"/>
              </a:ext>
            </a:extLst>
          </p:cNvPr>
          <p:cNvPicPr>
            <a:picLocks noChangeAspect="1"/>
          </p:cNvPicPr>
          <p:nvPr/>
        </p:nvPicPr>
        <p:blipFill>
          <a:blip r:embed="rId4"/>
          <a:stretch>
            <a:fillRect/>
          </a:stretch>
        </p:blipFill>
        <p:spPr>
          <a:xfrm flipH="1">
            <a:off x="4112532" y="1981939"/>
            <a:ext cx="247408" cy="560433"/>
          </a:xfrm>
          <a:prstGeom prst="rect">
            <a:avLst/>
          </a:prstGeom>
        </p:spPr>
      </p:pic>
      <p:pic>
        <p:nvPicPr>
          <p:cNvPr id="15" name="Picture 14">
            <a:extLst>
              <a:ext uri="{FF2B5EF4-FFF2-40B4-BE49-F238E27FC236}">
                <a16:creationId xmlns:a16="http://schemas.microsoft.com/office/drawing/2014/main" id="{95E9539F-72B3-A64F-8ABB-D21F99589CE6}"/>
              </a:ext>
            </a:extLst>
          </p:cNvPr>
          <p:cNvPicPr>
            <a:picLocks noChangeAspect="1"/>
          </p:cNvPicPr>
          <p:nvPr/>
        </p:nvPicPr>
        <p:blipFill>
          <a:blip r:embed="rId5"/>
          <a:stretch>
            <a:fillRect/>
          </a:stretch>
        </p:blipFill>
        <p:spPr>
          <a:xfrm flipH="1">
            <a:off x="3860821" y="1988393"/>
            <a:ext cx="251711" cy="553979"/>
          </a:xfrm>
          <a:prstGeom prst="rect">
            <a:avLst/>
          </a:prstGeom>
        </p:spPr>
      </p:pic>
      <p:pic>
        <p:nvPicPr>
          <p:cNvPr id="16" name="Picture 15">
            <a:extLst>
              <a:ext uri="{FF2B5EF4-FFF2-40B4-BE49-F238E27FC236}">
                <a16:creationId xmlns:a16="http://schemas.microsoft.com/office/drawing/2014/main" id="{97463758-3C03-FA45-9BCD-A788183749E4}"/>
              </a:ext>
            </a:extLst>
          </p:cNvPr>
          <p:cNvPicPr>
            <a:picLocks noChangeAspect="1"/>
          </p:cNvPicPr>
          <p:nvPr/>
        </p:nvPicPr>
        <p:blipFill>
          <a:blip r:embed="rId6"/>
          <a:stretch>
            <a:fillRect/>
          </a:stretch>
        </p:blipFill>
        <p:spPr>
          <a:xfrm>
            <a:off x="940521" y="1956157"/>
            <a:ext cx="682907" cy="643686"/>
          </a:xfrm>
          <a:prstGeom prst="rect">
            <a:avLst/>
          </a:prstGeom>
        </p:spPr>
      </p:pic>
      <p:pic>
        <p:nvPicPr>
          <p:cNvPr id="18" name="Picture 6" descr="FHI360_Logo_Horiz_tag_4c.png">
            <a:extLst>
              <a:ext uri="{FF2B5EF4-FFF2-40B4-BE49-F238E27FC236}">
                <a16:creationId xmlns:a16="http://schemas.microsoft.com/office/drawing/2014/main" id="{E7173387-F505-2941-AE69-BCB9DD16A7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4825" y="6173788"/>
            <a:ext cx="817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0430CC1B-42AA-EE48-9F60-9CF21DD6E7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2586" y="6134894"/>
            <a:ext cx="1338758" cy="439738"/>
          </a:xfrm>
          <a:prstGeom prst="rect">
            <a:avLst/>
          </a:prstGeom>
        </p:spPr>
      </p:pic>
    </p:spTree>
    <p:extLst>
      <p:ext uri="{BB962C8B-B14F-4D97-AF65-F5344CB8AC3E}">
        <p14:creationId xmlns:p14="http://schemas.microsoft.com/office/powerpoint/2010/main" val="17734404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ABA76B-AA5D-EE49-AD5F-AD45341C9F63}"/>
              </a:ext>
            </a:extLst>
          </p:cNvPr>
          <p:cNvSpPr>
            <a:spLocks noGrp="1"/>
          </p:cNvSpPr>
          <p:nvPr>
            <p:ph type="sldNum" sz="quarter" idx="10"/>
          </p:nvPr>
        </p:nvSpPr>
        <p:spPr/>
        <p:txBody>
          <a:bodyPr/>
          <a:lstStyle/>
          <a:p>
            <a:pPr>
              <a:defRPr/>
            </a:pPr>
            <a:fld id="{4C0A3798-3E55-40AD-888C-464D28038119}" type="slidenum">
              <a:rPr lang="en-US" smtClean="0"/>
              <a:pPr>
                <a:defRPr/>
              </a:pPr>
              <a:t>8</a:t>
            </a:fld>
            <a:endParaRPr lang="en-US" dirty="0"/>
          </a:p>
        </p:txBody>
      </p:sp>
      <p:grpSp>
        <p:nvGrpSpPr>
          <p:cNvPr id="6" name="Group 5">
            <a:extLst>
              <a:ext uri="{FF2B5EF4-FFF2-40B4-BE49-F238E27FC236}">
                <a16:creationId xmlns:a16="http://schemas.microsoft.com/office/drawing/2014/main" id="{4169F211-5437-AF40-BA3D-65DB52CDDF88}"/>
              </a:ext>
            </a:extLst>
          </p:cNvPr>
          <p:cNvGrpSpPr/>
          <p:nvPr/>
        </p:nvGrpSpPr>
        <p:grpSpPr>
          <a:xfrm>
            <a:off x="4309353" y="234144"/>
            <a:ext cx="4572000" cy="694780"/>
            <a:chOff x="4337010" y="218455"/>
            <a:chExt cx="4572000" cy="694780"/>
          </a:xfrm>
        </p:grpSpPr>
        <p:sp>
          <p:nvSpPr>
            <p:cNvPr id="7" name="Rectangle 6">
              <a:extLst>
                <a:ext uri="{FF2B5EF4-FFF2-40B4-BE49-F238E27FC236}">
                  <a16:creationId xmlns:a16="http://schemas.microsoft.com/office/drawing/2014/main" id="{CB797B03-3A0A-E048-9547-70988E3E5B32}"/>
                </a:ext>
              </a:extLst>
            </p:cNvPr>
            <p:cNvSpPr/>
            <p:nvPr/>
          </p:nvSpPr>
          <p:spPr>
            <a:xfrm>
              <a:off x="4337010" y="218455"/>
              <a:ext cx="4572000"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EC495BD0-C9E4-814E-B5F4-72656CA86210}"/>
                </a:ext>
              </a:extLst>
            </p:cNvPr>
            <p:cNvSpPr/>
            <p:nvPr/>
          </p:nvSpPr>
          <p:spPr>
            <a:xfrm rot="10800000">
              <a:off x="4589460"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9" name="Title 1">
            <a:extLst>
              <a:ext uri="{FF2B5EF4-FFF2-40B4-BE49-F238E27FC236}">
                <a16:creationId xmlns:a16="http://schemas.microsoft.com/office/drawing/2014/main" id="{A06E672C-3A28-A349-A681-7A9D38B4E3D6}"/>
              </a:ext>
            </a:extLst>
          </p:cNvPr>
          <p:cNvSpPr txBox="1">
            <a:spLocks/>
          </p:cNvSpPr>
          <p:nvPr/>
        </p:nvSpPr>
        <p:spPr bwMode="auto">
          <a:xfrm>
            <a:off x="4309353" y="248950"/>
            <a:ext cx="4572000" cy="5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UPTAKE OF POST-GBV CARE</a:t>
            </a:r>
            <a:endParaRPr lang="en-US" altLang="en-US" dirty="0">
              <a:solidFill>
                <a:schemeClr val="bg1"/>
              </a:solidFill>
            </a:endParaRPr>
          </a:p>
        </p:txBody>
      </p:sp>
      <p:pic>
        <p:nvPicPr>
          <p:cNvPr id="2" name="Picture 1"/>
          <p:cNvPicPr>
            <a:picLocks noChangeAspect="1"/>
          </p:cNvPicPr>
          <p:nvPr/>
        </p:nvPicPr>
        <p:blipFill>
          <a:blip r:embed="rId3"/>
          <a:stretch>
            <a:fillRect/>
          </a:stretch>
        </p:blipFill>
        <p:spPr>
          <a:xfrm>
            <a:off x="189782" y="1008678"/>
            <a:ext cx="8691572" cy="5064318"/>
          </a:xfrm>
          <a:prstGeom prst="rect">
            <a:avLst/>
          </a:prstGeom>
        </p:spPr>
      </p:pic>
    </p:spTree>
    <p:extLst>
      <p:ext uri="{BB962C8B-B14F-4D97-AF65-F5344CB8AC3E}">
        <p14:creationId xmlns:p14="http://schemas.microsoft.com/office/powerpoint/2010/main" val="492533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5D1E02-8AF0-2540-9DEE-DF467D23E129}"/>
              </a:ext>
            </a:extLst>
          </p:cNvPr>
          <p:cNvSpPr/>
          <p:nvPr/>
        </p:nvSpPr>
        <p:spPr>
          <a:xfrm>
            <a:off x="0" y="1"/>
            <a:ext cx="9144000" cy="66952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6" descr="FHI360_Logo_Horiz_tag_4c.png">
            <a:extLst>
              <a:ext uri="{FF2B5EF4-FFF2-40B4-BE49-F238E27FC236}">
                <a16:creationId xmlns:a16="http://schemas.microsoft.com/office/drawing/2014/main" id="{43B36BA5-DDC5-F741-9F67-16640F8F60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 y="6173788"/>
            <a:ext cx="817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D02B7D8-FAAA-9E46-98B4-001F83A2B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586" y="6134894"/>
            <a:ext cx="1338758" cy="439738"/>
          </a:xfrm>
          <a:prstGeom prst="rect">
            <a:avLst/>
          </a:prstGeom>
        </p:spPr>
      </p:pic>
      <p:sp>
        <p:nvSpPr>
          <p:cNvPr id="3" name="Content Placeholder 2"/>
          <p:cNvSpPr>
            <a:spLocks noGrp="1"/>
          </p:cNvSpPr>
          <p:nvPr>
            <p:ph idx="1"/>
          </p:nvPr>
        </p:nvSpPr>
        <p:spPr>
          <a:xfrm>
            <a:off x="1828800" y="1671170"/>
            <a:ext cx="6752340" cy="3133306"/>
          </a:xfrm>
        </p:spPr>
        <p:txBody>
          <a:bodyPr/>
          <a:lstStyle/>
          <a:p>
            <a:pPr marL="0" indent="0">
              <a:buNone/>
            </a:pPr>
            <a:r>
              <a:rPr lang="en-US" dirty="0">
                <a:solidFill>
                  <a:schemeClr val="tx1">
                    <a:lumMod val="95000"/>
                    <a:lumOff val="5000"/>
                  </a:schemeClr>
                </a:solidFill>
                <a:latin typeface="Calibri" panose="020F0502020204030204" pitchFamily="34" charset="0"/>
                <a:cs typeface="Calibri" panose="020F0502020204030204" pitchFamily="34" charset="0"/>
              </a:rPr>
              <a:t>Increase in % of survivors seen receiving post-GBV care.</a:t>
            </a:r>
          </a:p>
          <a:p>
            <a:pPr marL="0" indent="0">
              <a:buNone/>
            </a:pPr>
            <a:endParaRPr lang="en-US"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r>
              <a:rPr lang="en-US" dirty="0">
                <a:solidFill>
                  <a:schemeClr val="tx1">
                    <a:lumMod val="95000"/>
                    <a:lumOff val="5000"/>
                  </a:schemeClr>
                </a:solidFill>
                <a:latin typeface="Calibri" panose="020F0502020204030204" pitchFamily="34" charset="0"/>
                <a:cs typeface="Calibri" panose="020F0502020204030204" pitchFamily="34" charset="0"/>
              </a:rPr>
              <a:t>Increase was more among KPs </a:t>
            </a:r>
          </a:p>
          <a:p>
            <a:pPr lvl="1"/>
            <a:r>
              <a:rPr lang="en-US" dirty="0">
                <a:solidFill>
                  <a:schemeClr val="tx1">
                    <a:lumMod val="95000"/>
                    <a:lumOff val="5000"/>
                  </a:schemeClr>
                </a:solidFill>
                <a:latin typeface="Calibri" panose="020F0502020204030204" pitchFamily="34" charset="0"/>
                <a:cs typeface="Calibri" panose="020F0502020204030204" pitchFamily="34" charset="0"/>
              </a:rPr>
              <a:t>MSM/TG: 0% (2015) to 86.1%, (2017)</a:t>
            </a:r>
          </a:p>
          <a:p>
            <a:pPr lvl="1"/>
            <a:r>
              <a:rPr lang="en-US" dirty="0">
                <a:solidFill>
                  <a:schemeClr val="tx1">
                    <a:lumMod val="95000"/>
                    <a:lumOff val="5000"/>
                  </a:schemeClr>
                </a:solidFill>
                <a:latin typeface="Calibri" panose="020F0502020204030204" pitchFamily="34" charset="0"/>
                <a:cs typeface="Calibri" panose="020F0502020204030204" pitchFamily="34" charset="0"/>
              </a:rPr>
              <a:t>FSW: 33.3% (2015) to 86.5% (2015) . </a:t>
            </a:r>
          </a:p>
          <a:p>
            <a:endParaRPr lang="en-US" dirty="0">
              <a:solidFill>
                <a:schemeClr val="tx1">
                  <a:lumMod val="95000"/>
                  <a:lumOff val="5000"/>
                </a:schemeClr>
              </a:solidFill>
            </a:endParaRPr>
          </a:p>
        </p:txBody>
      </p:sp>
      <p:grpSp>
        <p:nvGrpSpPr>
          <p:cNvPr id="6" name="Group 5">
            <a:extLst>
              <a:ext uri="{FF2B5EF4-FFF2-40B4-BE49-F238E27FC236}">
                <a16:creationId xmlns:a16="http://schemas.microsoft.com/office/drawing/2014/main" id="{1EC24075-4F05-F043-AFC4-8BA967C7698E}"/>
              </a:ext>
            </a:extLst>
          </p:cNvPr>
          <p:cNvGrpSpPr/>
          <p:nvPr/>
        </p:nvGrpSpPr>
        <p:grpSpPr>
          <a:xfrm>
            <a:off x="2836190" y="234144"/>
            <a:ext cx="6045163" cy="694780"/>
            <a:chOff x="2863847" y="218455"/>
            <a:chExt cx="6045163" cy="694780"/>
          </a:xfrm>
        </p:grpSpPr>
        <p:sp>
          <p:nvSpPr>
            <p:cNvPr id="7" name="Rectangle 6">
              <a:extLst>
                <a:ext uri="{FF2B5EF4-FFF2-40B4-BE49-F238E27FC236}">
                  <a16:creationId xmlns:a16="http://schemas.microsoft.com/office/drawing/2014/main" id="{B8938445-6A0D-8747-B0AF-F76AD06A9AC8}"/>
                </a:ext>
              </a:extLst>
            </p:cNvPr>
            <p:cNvSpPr/>
            <p:nvPr/>
          </p:nvSpPr>
          <p:spPr>
            <a:xfrm>
              <a:off x="2863847" y="218455"/>
              <a:ext cx="6045163" cy="568569"/>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AD3D2FD4-B211-7A40-8770-476425E2E7B6}"/>
                </a:ext>
              </a:extLst>
            </p:cNvPr>
            <p:cNvSpPr/>
            <p:nvPr/>
          </p:nvSpPr>
          <p:spPr>
            <a:xfrm rot="10800000">
              <a:off x="3162132" y="774768"/>
              <a:ext cx="342900" cy="138467"/>
            </a:xfrm>
            <a:prstGeom prst="triangle">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9" name="Title 1">
            <a:extLst>
              <a:ext uri="{FF2B5EF4-FFF2-40B4-BE49-F238E27FC236}">
                <a16:creationId xmlns:a16="http://schemas.microsoft.com/office/drawing/2014/main" id="{26AD84C0-8D33-3E47-A478-9659B0BEBEA7}"/>
              </a:ext>
            </a:extLst>
          </p:cNvPr>
          <p:cNvSpPr txBox="1">
            <a:spLocks/>
          </p:cNvSpPr>
          <p:nvPr/>
        </p:nvSpPr>
        <p:spPr bwMode="auto">
          <a:xfrm>
            <a:off x="2836190" y="234144"/>
            <a:ext cx="6045163" cy="5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chemeClr val="bg1"/>
                </a:solidFill>
              </a:rPr>
              <a:t>LESSONS FROM POST-GBV CARE</a:t>
            </a:r>
            <a:endParaRPr lang="en-US" altLang="en-US" dirty="0">
              <a:solidFill>
                <a:schemeClr val="bg1"/>
              </a:solidFill>
            </a:endParaRPr>
          </a:p>
        </p:txBody>
      </p:sp>
      <p:sp>
        <p:nvSpPr>
          <p:cNvPr id="13" name="TextBox 12">
            <a:extLst>
              <a:ext uri="{FF2B5EF4-FFF2-40B4-BE49-F238E27FC236}">
                <a16:creationId xmlns:a16="http://schemas.microsoft.com/office/drawing/2014/main" id="{5B6BF832-FB73-114B-B3C5-EFA88E864F9E}"/>
              </a:ext>
            </a:extLst>
          </p:cNvPr>
          <p:cNvSpPr txBox="1"/>
          <p:nvPr/>
        </p:nvSpPr>
        <p:spPr>
          <a:xfrm>
            <a:off x="661481" y="1831166"/>
            <a:ext cx="252919" cy="369332"/>
          </a:xfrm>
          <a:prstGeom prst="rect">
            <a:avLst/>
          </a:prstGeom>
          <a:solidFill>
            <a:srgbClr val="00B0F0"/>
          </a:solidFill>
        </p:spPr>
        <p:txBody>
          <a:bodyPr wrap="square" rtlCol="0">
            <a:spAutoFit/>
          </a:bodyPr>
          <a:lstStyle/>
          <a:p>
            <a:pPr algn="ctr"/>
            <a:r>
              <a:rPr lang="en-US" b="1" dirty="0"/>
              <a:t>1</a:t>
            </a:r>
          </a:p>
        </p:txBody>
      </p:sp>
      <p:sp>
        <p:nvSpPr>
          <p:cNvPr id="14" name="TextBox 13">
            <a:extLst>
              <a:ext uri="{FF2B5EF4-FFF2-40B4-BE49-F238E27FC236}">
                <a16:creationId xmlns:a16="http://schemas.microsoft.com/office/drawing/2014/main" id="{CB137CAF-D352-4345-AA41-3822C5E96CF7}"/>
              </a:ext>
            </a:extLst>
          </p:cNvPr>
          <p:cNvSpPr txBox="1"/>
          <p:nvPr/>
        </p:nvSpPr>
        <p:spPr>
          <a:xfrm>
            <a:off x="661481" y="3288007"/>
            <a:ext cx="252919" cy="369332"/>
          </a:xfrm>
          <a:prstGeom prst="rect">
            <a:avLst/>
          </a:prstGeom>
          <a:solidFill>
            <a:srgbClr val="00B0F0"/>
          </a:solidFill>
        </p:spPr>
        <p:txBody>
          <a:bodyPr wrap="square" rtlCol="0">
            <a:spAutoFit/>
          </a:bodyPr>
          <a:lstStyle/>
          <a:p>
            <a:pPr algn="ctr"/>
            <a:r>
              <a:rPr lang="en-US" b="1" dirty="0"/>
              <a:t>2</a:t>
            </a:r>
          </a:p>
        </p:txBody>
      </p:sp>
      <p:pic>
        <p:nvPicPr>
          <p:cNvPr id="19" name="Picture 18">
            <a:extLst>
              <a:ext uri="{FF2B5EF4-FFF2-40B4-BE49-F238E27FC236}">
                <a16:creationId xmlns:a16="http://schemas.microsoft.com/office/drawing/2014/main" id="{BD16E442-D9D7-164C-B562-9A82656503A5}"/>
              </a:ext>
            </a:extLst>
          </p:cNvPr>
          <p:cNvPicPr>
            <a:picLocks noChangeAspect="1"/>
          </p:cNvPicPr>
          <p:nvPr/>
        </p:nvPicPr>
        <p:blipFill>
          <a:blip r:embed="rId5"/>
          <a:stretch>
            <a:fillRect/>
          </a:stretch>
        </p:blipFill>
        <p:spPr>
          <a:xfrm flipH="1">
            <a:off x="1322388" y="3258488"/>
            <a:ext cx="247408" cy="560433"/>
          </a:xfrm>
          <a:prstGeom prst="rect">
            <a:avLst/>
          </a:prstGeom>
        </p:spPr>
      </p:pic>
      <p:pic>
        <p:nvPicPr>
          <p:cNvPr id="20" name="Picture 19">
            <a:extLst>
              <a:ext uri="{FF2B5EF4-FFF2-40B4-BE49-F238E27FC236}">
                <a16:creationId xmlns:a16="http://schemas.microsoft.com/office/drawing/2014/main" id="{E5FC9720-38BD-0049-86E3-906A868C35D2}"/>
              </a:ext>
            </a:extLst>
          </p:cNvPr>
          <p:cNvPicPr>
            <a:picLocks noChangeAspect="1"/>
          </p:cNvPicPr>
          <p:nvPr/>
        </p:nvPicPr>
        <p:blipFill>
          <a:blip r:embed="rId6"/>
          <a:stretch>
            <a:fillRect/>
          </a:stretch>
        </p:blipFill>
        <p:spPr>
          <a:xfrm flipH="1">
            <a:off x="1070677" y="3264942"/>
            <a:ext cx="251711" cy="553979"/>
          </a:xfrm>
          <a:prstGeom prst="rect">
            <a:avLst/>
          </a:prstGeom>
        </p:spPr>
      </p:pic>
      <p:pic>
        <p:nvPicPr>
          <p:cNvPr id="21" name="Picture 20">
            <a:extLst>
              <a:ext uri="{FF2B5EF4-FFF2-40B4-BE49-F238E27FC236}">
                <a16:creationId xmlns:a16="http://schemas.microsoft.com/office/drawing/2014/main" id="{0E8109D2-41BA-B74C-A3B8-2C834107FD58}"/>
              </a:ext>
            </a:extLst>
          </p:cNvPr>
          <p:cNvPicPr>
            <a:picLocks noChangeAspect="1"/>
          </p:cNvPicPr>
          <p:nvPr/>
        </p:nvPicPr>
        <p:blipFill rotWithShape="1">
          <a:blip r:embed="rId7"/>
          <a:srcRect l="13611" t="14104" r="14104" b="13611"/>
          <a:stretch/>
        </p:blipFill>
        <p:spPr>
          <a:xfrm>
            <a:off x="1036201" y="1831166"/>
            <a:ext cx="539393" cy="519811"/>
          </a:xfrm>
          <a:prstGeom prst="rect">
            <a:avLst/>
          </a:prstGeom>
        </p:spPr>
      </p:pic>
    </p:spTree>
    <p:extLst>
      <p:ext uri="{BB962C8B-B14F-4D97-AF65-F5344CB8AC3E}">
        <p14:creationId xmlns:p14="http://schemas.microsoft.com/office/powerpoint/2010/main" val="2334782303"/>
      </p:ext>
    </p:extLst>
  </p:cSld>
  <p:clrMapOvr>
    <a:masterClrMapping/>
  </p:clrMapOvr>
  <p:transition spd="slow">
    <p:push dir="u"/>
  </p:transition>
</p:sld>
</file>

<file path=ppt/theme/theme1.xml><?xml version="1.0" encoding="utf-8"?>
<a:theme xmlns:a="http://schemas.openxmlformats.org/drawingml/2006/main" name="FHI 360 Theme Title">
  <a:themeElements>
    <a:clrScheme name="FHI 360 Orange Palette">
      <a:dk1>
        <a:srgbClr val="000000"/>
      </a:dk1>
      <a:lt1>
        <a:srgbClr val="FFFFFF"/>
      </a:lt1>
      <a:dk2>
        <a:srgbClr val="000000"/>
      </a:dk2>
      <a:lt2>
        <a:srgbClr val="FFFFFF"/>
      </a:lt2>
      <a:accent1>
        <a:srgbClr val="F37421"/>
      </a:accent1>
      <a:accent2>
        <a:srgbClr val="ADAFA7"/>
      </a:accent2>
      <a:accent3>
        <a:srgbClr val="5C707C"/>
      </a:accent3>
      <a:accent4>
        <a:srgbClr val="3B352F"/>
      </a:accent4>
      <a:accent5>
        <a:srgbClr val="D2CCB8"/>
      </a:accent5>
      <a:accent6>
        <a:srgbClr val="717074"/>
      </a:accent6>
      <a:hlink>
        <a:srgbClr val="C2D1D3"/>
      </a:hlink>
      <a:folHlink>
        <a:srgbClr val="F37421"/>
      </a:folHlink>
    </a:clrScheme>
    <a:fontScheme name="FHI 360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HI 360 Theme">
  <a:themeElements>
    <a:clrScheme name="FHI 360 Orange Palette">
      <a:dk1>
        <a:srgbClr val="000000"/>
      </a:dk1>
      <a:lt1>
        <a:srgbClr val="FFFFFF"/>
      </a:lt1>
      <a:dk2>
        <a:srgbClr val="000000"/>
      </a:dk2>
      <a:lt2>
        <a:srgbClr val="FFFFFF"/>
      </a:lt2>
      <a:accent1>
        <a:srgbClr val="F37421"/>
      </a:accent1>
      <a:accent2>
        <a:srgbClr val="ADAFA7"/>
      </a:accent2>
      <a:accent3>
        <a:srgbClr val="5C707C"/>
      </a:accent3>
      <a:accent4>
        <a:srgbClr val="3B352F"/>
      </a:accent4>
      <a:accent5>
        <a:srgbClr val="D2CCB8"/>
      </a:accent5>
      <a:accent6>
        <a:srgbClr val="717074"/>
      </a:accent6>
      <a:hlink>
        <a:srgbClr val="C2D1D3"/>
      </a:hlink>
      <a:folHlink>
        <a:srgbClr val="F8981D"/>
      </a:folHlink>
    </a:clrScheme>
    <a:fontScheme name="FHI 360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54D3968DDC3C41AC8211EF6B5006E3" ma:contentTypeVersion="1" ma:contentTypeDescription="Create a new document." ma:contentTypeScope="" ma:versionID="c7b330efbe2a581dda1c0edb0cf85614">
  <xsd:schema xmlns:xsd="http://www.w3.org/2001/XMLSchema" xmlns:p="http://schemas.microsoft.com/office/2006/metadata/properties" xmlns:ns2="85b172ae-93a2-46db-9f62-b2f8ab1e5642" targetNamespace="http://schemas.microsoft.com/office/2006/metadata/properties" ma:root="true" ma:fieldsID="c2aa65ef3a8276e6d2a38bc40109b62d" ns2:_="">
    <xsd:import namespace="85b172ae-93a2-46db-9f62-b2f8ab1e5642"/>
    <xsd:element name="properties">
      <xsd:complexType>
        <xsd:sequence>
          <xsd:element name="documentManagement">
            <xsd:complexType>
              <xsd:all>
                <xsd:element ref="ns2:AVMDescription" minOccurs="0"/>
              </xsd:all>
            </xsd:complexType>
          </xsd:element>
        </xsd:sequence>
      </xsd:complexType>
    </xsd:element>
  </xsd:schema>
  <xsd:schema xmlns:xsd="http://www.w3.org/2001/XMLSchema" xmlns:dms="http://schemas.microsoft.com/office/2006/documentManagement/types" targetNamespace="85b172ae-93a2-46db-9f62-b2f8ab1e5642" elementFormDefault="qualified">
    <xsd:import namespace="http://schemas.microsoft.com/office/2006/documentManagement/types"/>
    <xsd:element name="AVMDescription" ma:index="8" nillable="true" ma:displayName="Description" ma:internalName="AVM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VMDescription xmlns="85b172ae-93a2-46db-9f62-b2f8ab1e5642" xsi:nil="true"/>
  </documentManagement>
</p:properti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D4ABAACC-8E54-4DBC-AAE1-FBC71E7E1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b172ae-93a2-46db-9f62-b2f8ab1e564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0A97154-8B1A-48FA-BED1-D0A33EC550D1}">
  <ds:schemaRefs>
    <ds:schemaRef ds:uri="http://purl.org/dc/elements/1.1/"/>
    <ds:schemaRef ds:uri="http://purl.org/dc/dcmitype/"/>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85b172ae-93a2-46db-9f62-b2f8ab1e5642"/>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27D45129-5F72-4791-900B-5B8FED38499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24355</TotalTime>
  <Words>1856</Words>
  <Application>Microsoft Office PowerPoint</Application>
  <PresentationFormat>On-screen Show (4:3)</PresentationFormat>
  <Paragraphs>167</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Raleway</vt:lpstr>
      <vt:lpstr>Roboto</vt:lpstr>
      <vt:lpstr>FHI 360 Theme Title</vt:lpstr>
      <vt:lpstr>FHI 360 Theme</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Fathom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light colors, internal and external use</dc:title>
  <dc:creator>Efrat Levush</dc:creator>
  <cp:lastModifiedBy>Ignatius Mogaba</cp:lastModifiedBy>
  <cp:revision>558</cp:revision>
  <cp:lastPrinted>2014-06-11T16:50:59Z</cp:lastPrinted>
  <dcterms:created xsi:type="dcterms:W3CDTF">2011-07-01T12:16:51Z</dcterms:created>
  <dcterms:modified xsi:type="dcterms:W3CDTF">2018-07-26T09:32:06Z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6500.00000000000</vt:lpwstr>
  </property>
  <property fmtid="{D5CDD505-2E9C-101B-9397-08002B2CF9AE}" pid="4" name="ContentTypeId">
    <vt:lpwstr>0x0101000A54D3968DDC3C41AC8211EF6B5006E3</vt:lpwstr>
  </property>
  <property fmtid="{D5CDD505-2E9C-101B-9397-08002B2CF9AE}" pid="5" name="_AdHocReviewCycleID">
    <vt:i4>-887503183</vt:i4>
  </property>
  <property fmtid="{D5CDD505-2E9C-101B-9397-08002B2CF9AE}" pid="6" name="_NewReviewCycle">
    <vt:lpwstr/>
  </property>
  <property fmtid="{D5CDD505-2E9C-101B-9397-08002B2CF9AE}" pid="7" name="_EmailSubject">
    <vt:lpwstr>Revised FHI 360 Powerpoint Template</vt:lpwstr>
  </property>
  <property fmtid="{D5CDD505-2E9C-101B-9397-08002B2CF9AE}" pid="8" name="_AuthorEmail">
    <vt:lpwstr>bcampbell@fhi360.org</vt:lpwstr>
  </property>
  <property fmtid="{D5CDD505-2E9C-101B-9397-08002B2CF9AE}" pid="9" name="_AuthorEmailDisplayName">
    <vt:lpwstr>Brian Campbell</vt:lpwstr>
  </property>
</Properties>
</file>